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47" r:id="rId2"/>
    <p:sldMasterId id="2147483862" r:id="rId3"/>
    <p:sldMasterId id="2147483874" r:id="rId4"/>
  </p:sldMasterIdLst>
  <p:notesMasterIdLst>
    <p:notesMasterId r:id="rId27"/>
  </p:notesMasterIdLst>
  <p:sldIdLst>
    <p:sldId id="313" r:id="rId5"/>
    <p:sldId id="314" r:id="rId6"/>
    <p:sldId id="357" r:id="rId7"/>
    <p:sldId id="381" r:id="rId8"/>
    <p:sldId id="358" r:id="rId9"/>
    <p:sldId id="359" r:id="rId10"/>
    <p:sldId id="316" r:id="rId11"/>
    <p:sldId id="319" r:id="rId12"/>
    <p:sldId id="327" r:id="rId13"/>
    <p:sldId id="382" r:id="rId14"/>
    <p:sldId id="295" r:id="rId15"/>
    <p:sldId id="322" r:id="rId16"/>
    <p:sldId id="325" r:id="rId17"/>
    <p:sldId id="329" r:id="rId18"/>
    <p:sldId id="356" r:id="rId19"/>
    <p:sldId id="317" r:id="rId20"/>
    <p:sldId id="383" r:id="rId21"/>
    <p:sldId id="369" r:id="rId22"/>
    <p:sldId id="371" r:id="rId23"/>
    <p:sldId id="372" r:id="rId24"/>
    <p:sldId id="373" r:id="rId25"/>
    <p:sldId id="308" r:id="rId26"/>
  </p:sldIdLst>
  <p:sldSz cx="12192000" cy="6858000"/>
  <p:notesSz cx="6858000" cy="91440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00"/>
    <a:srgbClr val="FF7C80"/>
    <a:srgbClr val="993300"/>
    <a:srgbClr val="996600"/>
    <a:srgbClr val="99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62" autoAdjust="0"/>
    <p:restoredTop sz="94728" autoAdjust="0"/>
  </p:normalViewPr>
  <p:slideViewPr>
    <p:cSldViewPr>
      <p:cViewPr varScale="1">
        <p:scale>
          <a:sx n="74" d="100"/>
          <a:sy n="74" d="100"/>
        </p:scale>
        <p:origin x="48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882C4C-378D-4F87-8A5F-0581B621ED09}" type="datetimeFigureOut">
              <a:rPr lang="en-US"/>
              <a:pPr>
                <a:defRPr/>
              </a:pPr>
              <a:t>25-Jan-22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707DA8-6C3B-4AA6-B20E-38F6CBCE9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92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312AE25-13AB-4A23-A102-B93CDE0DDEB5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740719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0923FF-600F-4627-822A-4C9B1009DF22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95870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36910-6232-4856-BA97-B04DD825A6DC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1D486-0218-4DD5-8409-5A06647A61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0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2137B-3DCE-4A2D-B5FF-F95DC89AB5D9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301F-996D-4A02-9A9C-5CBC9F0231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56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74C0F-854A-4D58-8C10-E153A19FCA58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3158-0649-437D-B0E8-BCC6FDEF33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563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A5C88-B0FA-434B-B935-B1C7C6AFAC48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E1637-BF69-4426-AF72-2F40217BB0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616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C660A-3087-4C30-A37F-D0532CD28B34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9244A-531B-4BAE-9A99-C93E9A7679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206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B97CD-6800-4575-BE78-288949E49E37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A6D8A-19C2-44D6-B789-5BF9FBE223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566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6ABC4-5BC7-4365-A0CB-25250951BA78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DAC53-A4F7-4D28-8B00-813A49740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9958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711C-3431-4E48-9CF3-752B9A46A1CB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BC7E1-D3DE-4E28-8DF2-C51BCDF1BB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090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91DE-7F9C-44E0-81C8-C0C75109101B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F405B-53B2-4BD7-BD6F-C923F27875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356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D95D6-9BA4-4112-AFA0-EC9F1061E6D9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A57B0-62A1-49E9-8583-6D2839AC74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637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660DF-B92E-484D-BA02-8ECCCAA35D12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BA3D-C27D-4180-A9D3-76ED0D774F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91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BB0D5-453D-4134-BB77-43F8D69D8BD1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C3CCF-9934-47F7-ACF4-8674518814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104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75DC2-44C5-477C-97B7-BFEF336282B6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0EE9E-7AEB-4148-AFCF-A275D1E8DF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054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32146-C800-4426-8255-F65474E9A4E1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BB2BB-C18E-46BD-9E4C-2DE847AD29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79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2AF63-2688-4509-9DF8-7699525BEC9D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98BB-DB31-45B1-B008-0930B2ADCB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841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278A2-0524-4761-A93F-40AD2BEFA32E}" type="datetimeFigureOut">
              <a:rPr lang="en-US"/>
              <a:pPr>
                <a:defRPr/>
              </a:pPr>
              <a:t>25-Jan-22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631EB-4AE5-41EC-AC87-503050BED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782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BF5D-BA47-457E-A6E6-325E0B4719FE}" type="datetimeFigureOut">
              <a:rPr lang="en-US"/>
              <a:pPr>
                <a:defRPr/>
              </a:pPr>
              <a:t>25-Jan-22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D6119-BB74-4C01-87FB-1A5667317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35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45E0-F9E2-4C50-9441-ECD1770D7B11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58D5-C6B1-4ECD-8BEA-469B96B5BB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1035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F7AF6-3EAB-467C-9EA0-833011623682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FC15D-3DBF-4212-A0C7-E8D3C387A2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97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CFFB4-4010-4165-BAA8-72BEB48EC351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5BD1A-14F6-4C88-A93C-CA91F9FA98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692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C655C-B75D-40C3-AD06-7CD4F305CE53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789C7-7D24-4A2B-BE81-116A9C374A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8422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E6D68-C112-4D2B-AA63-9CF34F333551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16FEF-C4A4-46F0-9698-A91D7D90E9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CC2C2-58C1-4C8A-9910-CD887A52F1D9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F705D-EAFF-4895-B377-0C76F23384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3594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818B-8FD2-48A8-BBEE-052A0EFAB05E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A2239-8D36-46A5-BC41-38DE0897E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6148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066C-B9CF-454C-83FD-CD4016D25451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31D3B-4405-426B-88E8-EB3241B30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4846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A0B1B-09E9-4A85-A245-0200767B3D6D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5C426-FFBC-4C53-AB18-842619AEE9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074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20346-8CD2-441E-A5E7-971EDFB56913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264D3-1B94-4BDF-BC53-1C18ACDDF0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2462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452BD-3823-4401-8A73-E4BC62868BE9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D4B3D-04F4-4205-8FE9-7BE1CA1663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0885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6EE0-FE3E-4B55-8E48-64ACA77A5E40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1A1D3-79D9-45A4-8DDA-935CE6250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0059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CAF32-4522-41A3-BD02-2FD6E8E2EF87}" type="datetimeFigureOut">
              <a:rPr lang="en-US"/>
              <a:pPr>
                <a:defRPr/>
              </a:pPr>
              <a:t>25-Jan-22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3FDC6-9A56-4993-8502-1C6EA9D53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563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9E160-9989-44E3-88B9-4BABD54F809E}" type="datetimeFigureOut">
              <a:rPr lang="en-US"/>
              <a:pPr>
                <a:defRPr/>
              </a:pPr>
              <a:t>25-Jan-22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9C6B4-C5FD-4ABD-A03C-831710F68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286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A405C-4385-4743-8ED5-40BD727028EC}" type="datetimeFigureOut">
              <a:rPr lang="en-US"/>
              <a:pPr>
                <a:defRPr/>
              </a:pPr>
              <a:t>25-Jan-22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0A310-CF66-4BBA-A69A-1C779CDE7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56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422A0-F115-40D4-BEB2-AED72CF52835}" type="datetimeFigureOut">
              <a:rPr lang="en-US"/>
              <a:pPr>
                <a:defRPr/>
              </a:pPr>
              <a:t>25-Jan-22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8CC7B-CEEA-4186-AD2B-B6D224503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3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19F6C-3213-4E75-BBD5-B0E01077C345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30544-E82C-4903-89C8-82BE3F7E7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881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3EB53-17E8-46F0-A8F9-E4C60E0D3505}" type="datetimeFigureOut">
              <a:rPr lang="en-US"/>
              <a:pPr>
                <a:defRPr/>
              </a:pPr>
              <a:t>25-Jan-22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DA3B5-DC4F-47F6-87CE-2C551C66C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929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D06A1-22C7-4CED-87CA-C611EC38743A}" type="datetimeFigureOut">
              <a:rPr lang="en-US"/>
              <a:pPr>
                <a:defRPr/>
              </a:pPr>
              <a:t>25-Jan-22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52A6C-CFF3-4B1F-B541-299782D23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925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5C2A2-EB9D-4ABA-B62A-0E26C33CE589}" type="datetimeFigureOut">
              <a:rPr lang="en-US"/>
              <a:pPr>
                <a:defRPr/>
              </a:pPr>
              <a:t>25-Jan-22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286A2-D514-4305-9B2A-904DBB678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86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02153-D1A0-4C49-ABEF-0139055EDC1F}" type="datetimeFigureOut">
              <a:rPr lang="en-US"/>
              <a:pPr>
                <a:defRPr/>
              </a:pPr>
              <a:t>25-Jan-22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2E423-518E-46A2-94DF-45CFFE81A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943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F866-C59E-456A-B8A0-C6104CD2E820}" type="datetimeFigureOut">
              <a:rPr lang="en-US"/>
              <a:pPr>
                <a:defRPr/>
              </a:pPr>
              <a:t>25-Jan-22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F562B-37C1-4A45-ADD3-A534F9C4F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590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8EC44-59B1-4A62-8A4B-CB2CA3B64BC4}" type="datetimeFigureOut">
              <a:rPr lang="en-US"/>
              <a:pPr>
                <a:defRPr/>
              </a:pPr>
              <a:t>25-Jan-22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A54A5-BC30-4395-B173-69F730034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286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2820F-93D3-4F9A-BB8E-FF2761D7FE51}" type="datetimeFigureOut">
              <a:rPr lang="en-US"/>
              <a:pPr>
                <a:defRPr/>
              </a:pPr>
              <a:t>25-Jan-22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15916-416A-4309-A9AA-AFADF2907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2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459DA-C3EB-48B5-9E25-C6267513B02A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362AF-D1B9-4157-A283-7857D55D0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16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58D6B-DC4B-44EE-BC26-CAFCBA511A0C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F7BA3-18CC-4B84-8287-6B15195BD8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71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FA20B-1CF5-4FC9-AD31-ABEEA49D6CE0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E19C1-FDF7-401D-B09B-CB758DABC6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03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110FF-47FB-4D5B-9720-2C6F609C9F97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6EDB8-3CD9-4EB3-9FE7-7AEA4240B3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39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296AF-F309-4B2F-A4E4-A80B722893A6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4F60A-1DE9-4D97-A45B-1DF1C815AF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5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67098F-65E2-451B-8848-82D4148AEC66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26D8C1-17CB-4F22-B77C-378BA62CFC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5FAFAC-E351-4277-87F3-6A02C3751D5A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B16CFC-2475-4C9D-834E-7A06F2A184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  <p:sldLayoutId id="2147484099" r:id="rId12"/>
    <p:sldLayoutId id="2147484100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769130-F10D-432F-B756-FF395B8CCDA1}" type="datetimeFigureOut">
              <a:rPr lang="en-US"/>
              <a:pPr>
                <a:defRPr/>
              </a:pPr>
              <a:t>25-Jan-22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692DB0-A7AC-40C6-B104-EB8EDEAFAC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80E7A5-9A02-45CC-8632-AEE4CDABF0F0}" type="datetimeFigureOut">
              <a:rPr lang="en-US"/>
              <a:pPr>
                <a:defRPr/>
              </a:pPr>
              <a:t>25-Jan-22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D55BF7-7321-436F-BB6A-953B5B4B6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151313" y="476250"/>
            <a:ext cx="4114800" cy="5889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200" b="1">
                <a:solidFill>
                  <a:srgbClr val="0000FF"/>
                </a:solidFill>
                <a:latin typeface=".VnTimeH" panose="020B7200000000000000" pitchFamily="34" charset="0"/>
              </a:rPr>
              <a:t>KiÓm tra bµi cò:</a:t>
            </a:r>
          </a:p>
        </p:txBody>
      </p:sp>
      <p:sp>
        <p:nvSpPr>
          <p:cNvPr id="231427" name="Text Box 6"/>
          <p:cNvSpPr txBox="1">
            <a:spLocks noChangeArrowheads="1"/>
          </p:cNvSpPr>
          <p:nvPr/>
        </p:nvSpPr>
        <p:spPr bwMode="auto">
          <a:xfrm>
            <a:off x="2063750" y="1108075"/>
            <a:ext cx="8077200" cy="831850"/>
          </a:xfrm>
          <a:prstGeom prst="rect">
            <a:avLst/>
          </a:prstGeom>
          <a:solidFill>
            <a:srgbClr val="FFCC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 b="1" i="1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Hãy cho biết nguyên tắc sắp xếp các nguyên tố trong bảng tuần hoàn và các thành phần cấu tạo bảng tuần hoàn?</a:t>
            </a: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5105400" y="2514600"/>
            <a:ext cx="2219325" cy="5889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200" b="1">
                <a:solidFill>
                  <a:srgbClr val="FF0000"/>
                </a:solidFill>
                <a:latin typeface=".VnTimeH" panose="020B7200000000000000" pitchFamily="34" charset="0"/>
              </a:rPr>
              <a:t>®¸p ¸n </a:t>
            </a:r>
          </a:p>
        </p:txBody>
      </p:sp>
      <p:sp>
        <p:nvSpPr>
          <p:cNvPr id="231429" name="Text Box 6"/>
          <p:cNvSpPr txBox="1">
            <a:spLocks noChangeArrowheads="1"/>
          </p:cNvSpPr>
          <p:nvPr/>
        </p:nvSpPr>
        <p:spPr bwMode="auto">
          <a:xfrm>
            <a:off x="2057400" y="3352800"/>
            <a:ext cx="8064500" cy="18065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b="1">
                <a:latin typeface=".VnTime" panose="020B7200000000000000" pitchFamily="34" charset="0"/>
              </a:rPr>
              <a:t>	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-Nguyên tắc sắp xếp các nguyên tố trong bảng tuần hoàn: Theo chiều tăng dần của điện tích hạt nhân nguyên tử.</a:t>
            </a: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	-Các thành phần cấu tạo bảng tuần hoàn: ô nguyên tố, chu kì và nhóm</a:t>
            </a:r>
            <a:r>
              <a:rPr lang="en-US" sz="2400" b="1">
                <a:latin typeface=".VnTime" panose="020B7200000000000000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animBg="1"/>
      <p:bldP spid="231428" grpId="0" animBg="1"/>
      <p:bldP spid="2314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238125" y="1371600"/>
            <a:ext cx="4057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2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Trong một chu kỳ</a:t>
            </a: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238125" y="1935163"/>
            <a:ext cx="7562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2) Trong một nhóm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52400" y="784225"/>
            <a:ext cx="1203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Sự biến đổi tính chất của của các nguyên tố trong bảng tuần hoàn</a:t>
            </a:r>
          </a:p>
        </p:txBody>
      </p:sp>
      <p:sp>
        <p:nvSpPr>
          <p:cNvPr id="19461" name="AutoShape 8"/>
          <p:cNvSpPr>
            <a:spLocks noChangeArrowheads="1"/>
          </p:cNvSpPr>
          <p:nvPr/>
        </p:nvSpPr>
        <p:spPr bwMode="auto">
          <a:xfrm>
            <a:off x="3862388" y="47625"/>
            <a:ext cx="7696200" cy="609600"/>
          </a:xfrm>
          <a:prstGeom prst="flowChartAlternateProcess">
            <a:avLst/>
          </a:prstGeom>
          <a:gradFill rotWithShape="1">
            <a:gsLst>
              <a:gs pos="0">
                <a:srgbClr val="414100"/>
              </a:gs>
              <a:gs pos="50000">
                <a:srgbClr val="FFFF00"/>
              </a:gs>
              <a:gs pos="100000">
                <a:srgbClr val="4141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LƯỢC VỀ BẢNG TUẦN HOÀN CÁC NGUYÊN TỐ HÓA HỌC</a:t>
            </a:r>
          </a:p>
        </p:txBody>
      </p:sp>
      <p:pic>
        <p:nvPicPr>
          <p:cNvPr id="194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4" t="8372" r="52869" b="11993"/>
          <a:stretch>
            <a:fillRect/>
          </a:stretch>
        </p:blipFill>
        <p:spPr bwMode="auto">
          <a:xfrm>
            <a:off x="9590088" y="860425"/>
            <a:ext cx="1306512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82625" y="3227388"/>
            <a:ext cx="8013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600" i="1">
                <a:solidFill>
                  <a:srgbClr val="FF7C80"/>
                </a:solidFill>
                <a:latin typeface="Times New Roman" panose="02020603050405020304" pitchFamily="18" charset="0"/>
              </a:rPr>
              <a:t>Các nguyên tố trong nhóm VII có tính chất cơ bản là gì? Vì sao em biết?</a:t>
            </a:r>
            <a:endParaRPr lang="en-US" sz="3600" b="1" i="1">
              <a:solidFill>
                <a:srgbClr val="FF7C80"/>
              </a:solidFill>
              <a:latin typeface=".VnTime" panose="020B7200000000000000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276350" y="4429125"/>
            <a:ext cx="5486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600" i="1">
                <a:solidFill>
                  <a:srgbClr val="800000"/>
                </a:solidFill>
                <a:latin typeface="Times New Roman" panose="02020603050405020304" pitchFamily="18" charset="0"/>
              </a:rPr>
              <a:t>Hãy so sánh tính phi kim của Iot, Brom, Clo với Flo?</a:t>
            </a:r>
            <a:endParaRPr lang="en-US" sz="3600" b="1" i="1">
              <a:solidFill>
                <a:srgbClr val="800000"/>
              </a:solidFill>
              <a:latin typeface=".VnTime" panose="020B7200000000000000" pitchFamily="34" charset="0"/>
            </a:endParaRP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96325" y="1552575"/>
            <a:ext cx="992188" cy="727075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02675" y="2617788"/>
            <a:ext cx="992188" cy="666750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91563" y="3606800"/>
            <a:ext cx="992187" cy="727075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91563" y="5619750"/>
            <a:ext cx="992187" cy="788988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96325" y="4568825"/>
            <a:ext cx="992188" cy="849313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8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70" name="AutoShape 5"/>
          <p:cNvSpPr>
            <a:spLocks noChangeArrowheads="1"/>
          </p:cNvSpPr>
          <p:nvPr/>
        </p:nvSpPr>
        <p:spPr bwMode="auto">
          <a:xfrm>
            <a:off x="1352550" y="46038"/>
            <a:ext cx="2509838" cy="585787"/>
          </a:xfrm>
          <a:prstGeom prst="flowChartTerminator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Tiết 40. Bài 31: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7"/>
          <p:cNvSpPr txBox="1">
            <a:spLocks noChangeArrowheads="1"/>
          </p:cNvSpPr>
          <p:nvPr/>
        </p:nvSpPr>
        <p:spPr bwMode="auto">
          <a:xfrm>
            <a:off x="209550" y="39688"/>
            <a:ext cx="7562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Trong một nhóm</a:t>
            </a:r>
          </a:p>
        </p:txBody>
      </p:sp>
      <p:sp>
        <p:nvSpPr>
          <p:cNvPr id="53290" name="Line 42"/>
          <p:cNvSpPr>
            <a:spLocks noChangeShapeType="1"/>
          </p:cNvSpPr>
          <p:nvPr/>
        </p:nvSpPr>
        <p:spPr bwMode="auto">
          <a:xfrm>
            <a:off x="6172200" y="1219200"/>
            <a:ext cx="0" cy="4648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5715000" y="381000"/>
            <a:ext cx="1524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 nhóm</a:t>
            </a:r>
          </a:p>
        </p:txBody>
      </p:sp>
      <p:sp>
        <p:nvSpPr>
          <p:cNvPr id="53293" name="Text Box 45"/>
          <p:cNvSpPr txBox="1">
            <a:spLocks noChangeArrowheads="1"/>
          </p:cNvSpPr>
          <p:nvPr/>
        </p:nvSpPr>
        <p:spPr bwMode="auto">
          <a:xfrm>
            <a:off x="5715000" y="5729288"/>
            <a:ext cx="11430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 nhóm</a:t>
            </a:r>
          </a:p>
        </p:txBody>
      </p:sp>
      <p:sp>
        <p:nvSpPr>
          <p:cNvPr id="53294" name="Text Box 46"/>
          <p:cNvSpPr txBox="1">
            <a:spLocks noChangeArrowheads="1"/>
          </p:cNvSpPr>
          <p:nvPr/>
        </p:nvSpPr>
        <p:spPr bwMode="auto">
          <a:xfrm>
            <a:off x="4970463" y="1600200"/>
            <a:ext cx="990600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kim loại biến đổi như thế nào?</a:t>
            </a:r>
          </a:p>
        </p:txBody>
      </p:sp>
      <p:sp>
        <p:nvSpPr>
          <p:cNvPr id="53296" name="Text Box 48"/>
          <p:cNvSpPr txBox="1">
            <a:spLocks noChangeArrowheads="1"/>
          </p:cNvSpPr>
          <p:nvPr/>
        </p:nvSpPr>
        <p:spPr bwMode="auto">
          <a:xfrm>
            <a:off x="3514725" y="1870075"/>
            <a:ext cx="142398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kim loại của các nguyên tố tăng dần từ Li đến Fr,</a:t>
            </a:r>
          </a:p>
        </p:txBody>
      </p:sp>
      <p:sp>
        <p:nvSpPr>
          <p:cNvPr id="53297" name="Text Box 49"/>
          <p:cNvSpPr txBox="1">
            <a:spLocks noChangeArrowheads="1"/>
          </p:cNvSpPr>
          <p:nvPr/>
        </p:nvSpPr>
        <p:spPr bwMode="auto">
          <a:xfrm>
            <a:off x="7323138" y="1717675"/>
            <a:ext cx="1524000" cy="414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thời tính phi kim của các nguyên tố giảm dần từ F đến I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300" name="AutoShape 52"/>
          <p:cNvSpPr>
            <a:spLocks noChangeArrowheads="1"/>
          </p:cNvSpPr>
          <p:nvPr/>
        </p:nvSpPr>
        <p:spPr bwMode="auto">
          <a:xfrm rot="5400000">
            <a:off x="3865563" y="641350"/>
            <a:ext cx="1143000" cy="1447800"/>
          </a:xfrm>
          <a:prstGeom prst="wedgeRectCallout">
            <a:avLst>
              <a:gd name="adj1" fmla="val 3884"/>
              <a:gd name="adj2" fmla="val 79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Kim loại mạnh</a:t>
            </a:r>
          </a:p>
        </p:txBody>
      </p:sp>
      <p:sp>
        <p:nvSpPr>
          <p:cNvPr id="53301" name="AutoShape 53"/>
          <p:cNvSpPr>
            <a:spLocks noChangeArrowheads="1"/>
          </p:cNvSpPr>
          <p:nvPr/>
        </p:nvSpPr>
        <p:spPr bwMode="auto">
          <a:xfrm rot="5400000">
            <a:off x="3724275" y="5256213"/>
            <a:ext cx="1143000" cy="1447800"/>
          </a:xfrm>
          <a:prstGeom prst="wedgeRectCallout">
            <a:avLst>
              <a:gd name="adj1" fmla="val -1569"/>
              <a:gd name="adj2" fmla="val 73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Kim loại rất mạnh</a:t>
            </a:r>
          </a:p>
        </p:txBody>
      </p:sp>
      <p:sp>
        <p:nvSpPr>
          <p:cNvPr id="53302" name="AutoShape 54"/>
          <p:cNvSpPr>
            <a:spLocks noChangeArrowheads="1"/>
          </p:cNvSpPr>
          <p:nvPr/>
        </p:nvSpPr>
        <p:spPr bwMode="auto">
          <a:xfrm rot="5400000">
            <a:off x="7239000" y="304800"/>
            <a:ext cx="1143000" cy="1447800"/>
          </a:xfrm>
          <a:prstGeom prst="wedgeRectCallout">
            <a:avLst>
              <a:gd name="adj1" fmla="val 52083"/>
              <a:gd name="adj2" fmla="val -720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Phi kim mạnh</a:t>
            </a:r>
          </a:p>
        </p:txBody>
      </p:sp>
      <p:sp>
        <p:nvSpPr>
          <p:cNvPr id="53303" name="AutoShape 55"/>
          <p:cNvSpPr>
            <a:spLocks noChangeArrowheads="1"/>
          </p:cNvSpPr>
          <p:nvPr/>
        </p:nvSpPr>
        <p:spPr bwMode="auto">
          <a:xfrm rot="5400000">
            <a:off x="7434263" y="5256213"/>
            <a:ext cx="1143000" cy="1447800"/>
          </a:xfrm>
          <a:prstGeom prst="wedgeRectCallout">
            <a:avLst>
              <a:gd name="adj1" fmla="val -64106"/>
              <a:gd name="adj2" fmla="val -638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Phi kim yếu hơn</a:t>
            </a:r>
          </a:p>
        </p:txBody>
      </p:sp>
      <p:pic>
        <p:nvPicPr>
          <p:cNvPr id="20493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2" t="8372" r="70071" b="11993"/>
          <a:stretch>
            <a:fillRect/>
          </a:stretch>
        </p:blipFill>
        <p:spPr bwMode="auto">
          <a:xfrm>
            <a:off x="2120900" y="696913"/>
            <a:ext cx="1143000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28713" y="2125663"/>
            <a:ext cx="992187" cy="727075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38238" y="3084513"/>
            <a:ext cx="992187" cy="666750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38238" y="3952875"/>
            <a:ext cx="992187" cy="727075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38238" y="5762625"/>
            <a:ext cx="992187" cy="788988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4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38238" y="4789488"/>
            <a:ext cx="992187" cy="847725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18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38238" y="1225550"/>
            <a:ext cx="992187" cy="728663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0" name="Pictur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4" t="8372" r="52869" b="11993"/>
          <a:stretch>
            <a:fillRect/>
          </a:stretch>
        </p:blipFill>
        <p:spPr bwMode="auto">
          <a:xfrm>
            <a:off x="8924925" y="457200"/>
            <a:ext cx="1306513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309225" y="1027113"/>
            <a:ext cx="992188" cy="727075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315575" y="2092325"/>
            <a:ext cx="992188" cy="666750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336213" y="3159125"/>
            <a:ext cx="992187" cy="727075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299700" y="5213350"/>
            <a:ext cx="992188" cy="788988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1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318750" y="4164013"/>
            <a:ext cx="993775" cy="847725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8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6137275" y="1673225"/>
            <a:ext cx="990600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phi kim biến đổi như thế nào?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3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3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3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3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90" grpId="0" animBg="1"/>
      <p:bldP spid="53292" grpId="0"/>
      <p:bldP spid="53293" grpId="0"/>
      <p:bldP spid="53294" grpId="0"/>
      <p:bldP spid="53294" grpId="1"/>
      <p:bldP spid="53296" grpId="0"/>
      <p:bldP spid="53297" grpId="0"/>
      <p:bldP spid="53300" grpId="0" animBg="1"/>
      <p:bldP spid="53301" grpId="0" animBg="1"/>
      <p:bldP spid="53302" grpId="0" animBg="1"/>
      <p:bldP spid="53303" grpId="0" animBg="1"/>
      <p:bldP spid="52" grpId="0"/>
      <p:bldP spid="5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8100" y="758825"/>
            <a:ext cx="7562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Trong một nhóm</a:t>
            </a:r>
          </a:p>
        </p:txBody>
      </p:sp>
      <p:sp>
        <p:nvSpPr>
          <p:cNvPr id="309251" name="Rectangle 3"/>
          <p:cNvSpPr>
            <a:spLocks noChangeArrowheads="1"/>
          </p:cNvSpPr>
          <p:nvPr/>
        </p:nvSpPr>
        <p:spPr bwMode="auto">
          <a:xfrm>
            <a:off x="-95250" y="1527175"/>
            <a:ext cx="123825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một nhóm khi đi từ trên xuống dưới theo chiều tăng của điện tích hạt nhân:</a:t>
            </a:r>
          </a:p>
        </p:txBody>
      </p:sp>
      <p:sp>
        <p:nvSpPr>
          <p:cNvPr id="309253" name="AutoShape 5"/>
          <p:cNvSpPr>
            <a:spLocks noChangeArrowheads="1"/>
          </p:cNvSpPr>
          <p:nvPr/>
        </p:nvSpPr>
        <p:spPr bwMode="auto">
          <a:xfrm>
            <a:off x="6210300" y="914400"/>
            <a:ext cx="5257800" cy="1676400"/>
          </a:xfrm>
          <a:prstGeom prst="wedgeRoundRectCallout">
            <a:avLst>
              <a:gd name="adj1" fmla="val -62079"/>
              <a:gd name="adj2" fmla="val 111079"/>
              <a:gd name="adj3" fmla="val 16667"/>
            </a:avLst>
          </a:prstGeom>
          <a:solidFill>
            <a:srgbClr val="FF0000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có kết luận gì về sự biến đổi tính chất của các nguyên tố trong một nhóm?</a:t>
            </a:r>
          </a:p>
        </p:txBody>
      </p:sp>
      <p:sp>
        <p:nvSpPr>
          <p:cNvPr id="309254" name="Rectangle 6"/>
          <p:cNvSpPr>
            <a:spLocks noChangeArrowheads="1"/>
          </p:cNvSpPr>
          <p:nvPr/>
        </p:nvSpPr>
        <p:spPr bwMode="auto">
          <a:xfrm>
            <a:off x="152400" y="2049463"/>
            <a:ext cx="1203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Tính kim loại của các nguyên tố tăng dần, đồng thời tính phi kim của các nguyên tố giảm dần</a:t>
            </a:r>
          </a:p>
        </p:txBody>
      </p:sp>
      <p:sp>
        <p:nvSpPr>
          <p:cNvPr id="21510" name="AutoShape 8"/>
          <p:cNvSpPr>
            <a:spLocks noChangeArrowheads="1"/>
          </p:cNvSpPr>
          <p:nvPr/>
        </p:nvSpPr>
        <p:spPr bwMode="auto">
          <a:xfrm>
            <a:off x="3862388" y="47625"/>
            <a:ext cx="7696200" cy="609600"/>
          </a:xfrm>
          <a:prstGeom prst="flowChartAlternateProcess">
            <a:avLst/>
          </a:prstGeom>
          <a:gradFill rotWithShape="1">
            <a:gsLst>
              <a:gs pos="0">
                <a:srgbClr val="414100"/>
              </a:gs>
              <a:gs pos="50000">
                <a:srgbClr val="FFFF00"/>
              </a:gs>
              <a:gs pos="100000">
                <a:srgbClr val="4141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LƯỢC VỀ BẢNG TUẦN HOÀN CÁC NGUYÊN TỐ HÓA HỌC</a:t>
            </a:r>
          </a:p>
        </p:txBody>
      </p:sp>
      <p:sp>
        <p:nvSpPr>
          <p:cNvPr id="21511" name="AutoShape 5"/>
          <p:cNvSpPr>
            <a:spLocks noChangeArrowheads="1"/>
          </p:cNvSpPr>
          <p:nvPr/>
        </p:nvSpPr>
        <p:spPr bwMode="auto">
          <a:xfrm>
            <a:off x="1352550" y="46038"/>
            <a:ext cx="2509838" cy="585787"/>
          </a:xfrm>
          <a:prstGeom prst="flowChartTerminator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Tiết 40. Bài 31: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9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09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0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309251" grpId="0"/>
      <p:bldP spid="309253" grpId="0" animBg="1"/>
      <p:bldP spid="309253" grpId="1" animBg="1"/>
      <p:bldP spid="3092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7"/>
          <p:cNvSpPr txBox="1">
            <a:spLocks noChangeArrowheads="1"/>
          </p:cNvSpPr>
          <p:nvPr/>
        </p:nvSpPr>
        <p:spPr bwMode="auto">
          <a:xfrm>
            <a:off x="4876800" y="0"/>
            <a:ext cx="222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tập: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641350"/>
            <a:ext cx="657542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194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66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338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910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Hãy sắp xếp các nguyên tố theo trình tự 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a) Tính kim loại tăng dần : Mg, Ba, Ca</a:t>
            </a:r>
          </a:p>
          <a:p>
            <a:r>
              <a:rPr lang="pt-BR">
                <a:latin typeface="Times New Roman" panose="02020603050405020304" pitchFamily="18" charset="0"/>
                <a:cs typeface="Times New Roman" panose="02020603050405020304" pitchFamily="18" charset="0"/>
              </a:rPr>
              <a:t>b) Tính phi kim giảm dần : Se, O, S  </a:t>
            </a:r>
          </a:p>
        </p:txBody>
      </p:sp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1066800" y="3297238"/>
            <a:ext cx="64770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194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66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338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910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kim loại tăng dần : Mg, Ca, Ba</a:t>
            </a:r>
          </a:p>
          <a:p>
            <a:r>
              <a:rPr lang="pt-BR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phi kim giảm dần :   O, S, Se</a:t>
            </a:r>
          </a:p>
        </p:txBody>
      </p:sp>
      <p:pic>
        <p:nvPicPr>
          <p:cNvPr id="2253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83514"/>
          <a:stretch>
            <a:fillRect/>
          </a:stretch>
        </p:blipFill>
        <p:spPr bwMode="auto">
          <a:xfrm>
            <a:off x="8281988" y="0"/>
            <a:ext cx="1517650" cy="659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8" t="-3706" r="9888" b="3706"/>
          <a:stretch>
            <a:fillRect/>
          </a:stretch>
        </p:blipFill>
        <p:spPr bwMode="auto">
          <a:xfrm>
            <a:off x="10245725" y="-228600"/>
            <a:ext cx="1458913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76200" y="1081088"/>
            <a:ext cx="123444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SỰ BIẾN ĐỔI TÍNH CHẤT CỦA CÁC NGUYÊN TỐ TRONG BẢNG TUẦN HOÀN 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95250" y="1995488"/>
            <a:ext cx="1196340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Ý NGHĨA CỦA BẢNG TUẦN HOÀN CÁC NGUYÊN TỐ HOÁ HỌC</a:t>
            </a:r>
          </a:p>
        </p:txBody>
      </p:sp>
      <p:sp>
        <p:nvSpPr>
          <p:cNvPr id="23556" name="AutoShape 8"/>
          <p:cNvSpPr>
            <a:spLocks noChangeArrowheads="1"/>
          </p:cNvSpPr>
          <p:nvPr/>
        </p:nvSpPr>
        <p:spPr bwMode="auto">
          <a:xfrm>
            <a:off x="3862388" y="47625"/>
            <a:ext cx="7696200" cy="609600"/>
          </a:xfrm>
          <a:prstGeom prst="flowChartAlternateProcess">
            <a:avLst/>
          </a:prstGeom>
          <a:gradFill rotWithShape="1">
            <a:gsLst>
              <a:gs pos="0">
                <a:srgbClr val="414100"/>
              </a:gs>
              <a:gs pos="50000">
                <a:srgbClr val="FFFF00"/>
              </a:gs>
              <a:gs pos="100000">
                <a:srgbClr val="4141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LƯỢC VỀ BẢNG TUẦN HOÀN CÁC NGUYÊN TỐ HÓA HỌC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1352550" y="46038"/>
            <a:ext cx="2509838" cy="585787"/>
          </a:xfrm>
          <a:prstGeom prst="flowChartTerminator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40. Bài 31: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53975" y="-38100"/>
            <a:ext cx="5334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b="1" u="sng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1:</a:t>
            </a:r>
            <a:r>
              <a:rPr lang="en-US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nguyên tố A có số hiệu nguyên tử là 17. Hãy cho biết cấu tạo nguyên tử, tính chất của nguyên tố A và so sánh với các nguyên tố lân cận. </a:t>
            </a:r>
          </a:p>
        </p:txBody>
      </p:sp>
      <p:sp>
        <p:nvSpPr>
          <p:cNvPr id="406569" name="Text Box 41"/>
          <p:cNvSpPr txBox="1">
            <a:spLocks noChangeArrowheads="1"/>
          </p:cNvSpPr>
          <p:nvPr/>
        </p:nvSpPr>
        <p:spPr bwMode="auto">
          <a:xfrm>
            <a:off x="276225" y="3887788"/>
            <a:ext cx="11610975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Nguyên tố A có số hiệu nguyên tử là 17, nên điện tích hạt nhân của nguyên tử A là ……, có … electron                            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Nguyên tố A ở cuối chu kì 3 và gần đầu nhóm VII nên A là …………. hoạt động mạnh. Tính phi kim của nguyên tố A mạnh hơn nguyên tố đứng trước là …. , yếu hơn nguyên tố đứng trên là …  và mạnh hơn nguyên tố đứng dưới là …</a:t>
            </a:r>
          </a:p>
        </p:txBody>
      </p:sp>
      <p:grpSp>
        <p:nvGrpSpPr>
          <p:cNvPr id="406600" name="Group 72"/>
          <p:cNvGrpSpPr>
            <a:grpSpLocks/>
          </p:cNvGrpSpPr>
          <p:nvPr/>
        </p:nvGrpSpPr>
        <p:grpSpPr bwMode="auto">
          <a:xfrm>
            <a:off x="5257800" y="41275"/>
            <a:ext cx="6934200" cy="3517900"/>
            <a:chOff x="2400" y="142"/>
            <a:chExt cx="3267" cy="2216"/>
          </a:xfrm>
        </p:grpSpPr>
        <p:grpSp>
          <p:nvGrpSpPr>
            <p:cNvPr id="24589" name="Group 3"/>
            <p:cNvGrpSpPr>
              <a:grpSpLocks/>
            </p:cNvGrpSpPr>
            <p:nvPr/>
          </p:nvGrpSpPr>
          <p:grpSpPr bwMode="auto">
            <a:xfrm>
              <a:off x="2400" y="142"/>
              <a:ext cx="3258" cy="1010"/>
              <a:chOff x="720" y="144"/>
              <a:chExt cx="4272" cy="960"/>
            </a:xfrm>
          </p:grpSpPr>
          <p:grpSp>
            <p:nvGrpSpPr>
              <p:cNvPr id="24609" name="Group 4"/>
              <p:cNvGrpSpPr>
                <a:grpSpLocks/>
              </p:cNvGrpSpPr>
              <p:nvPr/>
            </p:nvGrpSpPr>
            <p:grpSpPr bwMode="auto">
              <a:xfrm>
                <a:off x="720" y="480"/>
                <a:ext cx="4272" cy="624"/>
                <a:chOff x="720" y="480"/>
                <a:chExt cx="4272" cy="624"/>
              </a:xfrm>
            </p:grpSpPr>
            <p:sp>
              <p:nvSpPr>
                <p:cNvPr id="24618" name="AutoShape 5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0" y="480"/>
                  <a:ext cx="384" cy="624"/>
                </a:xfrm>
                <a:prstGeom prst="actionButtonBlank">
                  <a:avLst/>
                </a:prstGeom>
                <a:solidFill>
                  <a:srgbClr val="00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24619" name="AutoShape 6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480"/>
                  <a:ext cx="480" cy="624"/>
                </a:xfrm>
                <a:prstGeom prst="actionButtonBlank">
                  <a:avLst/>
                </a:prstGeom>
                <a:solidFill>
                  <a:srgbClr val="00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6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Li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6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Liti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6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24620" name="AutoShape 7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480"/>
                  <a:ext cx="480" cy="624"/>
                </a:xfrm>
                <a:prstGeom prst="actionButtonBlank">
                  <a:avLst/>
                </a:prstGeom>
                <a:solidFill>
                  <a:srgbClr val="00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800" b="1">
                      <a:solidFill>
                        <a:srgbClr val="CC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Be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Beri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9</a:t>
                  </a:r>
                </a:p>
              </p:txBody>
            </p:sp>
            <p:sp>
              <p:nvSpPr>
                <p:cNvPr id="24621" name="AutoShape 8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64" y="480"/>
                  <a:ext cx="480" cy="624"/>
                </a:xfrm>
                <a:prstGeom prst="actionButtonBlank">
                  <a:avLst/>
                </a:prstGeom>
                <a:solidFill>
                  <a:srgbClr val="FF99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800" b="1">
                      <a:solidFill>
                        <a:srgbClr val="CC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Bo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11</a:t>
                  </a:r>
                </a:p>
              </p:txBody>
            </p:sp>
            <p:sp>
              <p:nvSpPr>
                <p:cNvPr id="24622" name="AutoShape 9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480"/>
                  <a:ext cx="480" cy="624"/>
                </a:xfrm>
                <a:prstGeom prst="actionButtonBlank">
                  <a:avLst/>
                </a:prstGeom>
                <a:solidFill>
                  <a:srgbClr val="FF99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800" b="1">
                      <a:solidFill>
                        <a:srgbClr val="CC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Cacbon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12</a:t>
                  </a:r>
                </a:p>
              </p:txBody>
            </p:sp>
            <p:sp>
              <p:nvSpPr>
                <p:cNvPr id="24623" name="AutoShape 10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480"/>
                  <a:ext cx="480" cy="624"/>
                </a:xfrm>
                <a:prstGeom prst="actionButtonBlank">
                  <a:avLst/>
                </a:prstGeom>
                <a:solidFill>
                  <a:srgbClr val="FF99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600" b="1">
                      <a:solidFill>
                        <a:srgbClr val="CC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Nit</a:t>
                  </a:r>
                  <a:r>
                    <a:rPr lang="en-US" sz="1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ơ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14</a:t>
                  </a:r>
                </a:p>
              </p:txBody>
            </p:sp>
            <p:sp>
              <p:nvSpPr>
                <p:cNvPr id="24624" name="AutoShape 11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04" y="480"/>
                  <a:ext cx="528" cy="624"/>
                </a:xfrm>
                <a:prstGeom prst="actionButtonBlank">
                  <a:avLst/>
                </a:prstGeom>
                <a:solidFill>
                  <a:srgbClr val="FF99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800" b="1">
                      <a:solidFill>
                        <a:srgbClr val="CC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8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Oxi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16</a:t>
                  </a:r>
                </a:p>
              </p:txBody>
            </p:sp>
            <p:sp>
              <p:nvSpPr>
                <p:cNvPr id="24625" name="AutoShape 12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2" y="480"/>
                  <a:ext cx="480" cy="624"/>
                </a:xfrm>
                <a:prstGeom prst="actionButtonBlank">
                  <a:avLst/>
                </a:prstGeom>
                <a:solidFill>
                  <a:srgbClr val="FFFF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800" b="1">
                      <a:solidFill>
                        <a:srgbClr val="CC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Ne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Neon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20</a:t>
                  </a:r>
                </a:p>
              </p:txBody>
            </p:sp>
            <p:sp>
              <p:nvSpPr>
                <p:cNvPr id="24626" name="AutoShape 13">
                  <a:hlinkClick r:id="" action="ppaction://noaction" highlightClick="1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2" y="480"/>
                  <a:ext cx="480" cy="624"/>
                </a:xfrm>
                <a:prstGeom prst="actionButtonBlank">
                  <a:avLst/>
                </a:prstGeom>
                <a:solidFill>
                  <a:srgbClr val="FF99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800" b="1">
                      <a:solidFill>
                        <a:srgbClr val="CC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9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Flo</a:t>
                  </a: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19</a:t>
                  </a:r>
                </a:p>
              </p:txBody>
            </p:sp>
          </p:grpSp>
          <p:sp>
            <p:nvSpPr>
              <p:cNvPr id="24610" name="AutoShape 14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104" y="144"/>
                <a:ext cx="480" cy="336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óm 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24611" name="AutoShape 15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584" y="144"/>
                <a:ext cx="480" cy="336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óm 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II</a:t>
                </a:r>
              </a:p>
            </p:txBody>
          </p:sp>
          <p:sp>
            <p:nvSpPr>
              <p:cNvPr id="24612" name="AutoShape 16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064" y="144"/>
                <a:ext cx="480" cy="336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óm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III</a:t>
                </a:r>
              </a:p>
            </p:txBody>
          </p:sp>
          <p:sp>
            <p:nvSpPr>
              <p:cNvPr id="24613" name="AutoShape 17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544" y="144"/>
                <a:ext cx="480" cy="336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óm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IV </a:t>
                </a:r>
              </a:p>
            </p:txBody>
          </p:sp>
          <p:sp>
            <p:nvSpPr>
              <p:cNvPr id="24614" name="AutoShape 18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024" y="144"/>
                <a:ext cx="480" cy="336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óm 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</a:p>
            </p:txBody>
          </p:sp>
          <p:sp>
            <p:nvSpPr>
              <p:cNvPr id="24615" name="AutoShape 19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504" y="144"/>
                <a:ext cx="480" cy="336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óm 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</a:t>
                </a:r>
              </a:p>
            </p:txBody>
          </p:sp>
          <p:sp>
            <p:nvSpPr>
              <p:cNvPr id="24616" name="AutoShape 20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984" y="144"/>
                <a:ext cx="480" cy="336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óm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VII </a:t>
                </a:r>
              </a:p>
            </p:txBody>
          </p:sp>
          <p:sp>
            <p:nvSpPr>
              <p:cNvPr id="24617" name="AutoShape 21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464" y="144"/>
                <a:ext cx="528" cy="336"/>
              </a:xfrm>
              <a:prstGeom prst="actionButtonBlank">
                <a:avLst/>
              </a:prstGeom>
              <a:solidFill>
                <a:srgbClr val="FF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óm 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VIII</a:t>
                </a:r>
              </a:p>
            </p:txBody>
          </p:sp>
        </p:grpSp>
        <p:sp>
          <p:nvSpPr>
            <p:cNvPr id="24590" name="AutoShape 3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05" y="1104"/>
              <a:ext cx="384" cy="624"/>
            </a:xfrm>
            <a:prstGeom prst="actionButtonBlank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17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1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91" name="AutoShape 2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00" y="1104"/>
              <a:ext cx="293" cy="624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4592" name="AutoShape 2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691" y="1107"/>
              <a:ext cx="367" cy="624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Na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Natri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23</a:t>
              </a:r>
            </a:p>
          </p:txBody>
        </p:sp>
        <p:sp>
          <p:nvSpPr>
            <p:cNvPr id="24593" name="AutoShape 2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58" y="1107"/>
              <a:ext cx="367" cy="624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Mg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Magie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</a:p>
          </p:txBody>
        </p:sp>
        <p:sp>
          <p:nvSpPr>
            <p:cNvPr id="24594" name="AutoShape 2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425" y="1107"/>
              <a:ext cx="367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Al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Nh«m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27</a:t>
              </a:r>
            </a:p>
          </p:txBody>
        </p:sp>
        <p:sp>
          <p:nvSpPr>
            <p:cNvPr id="24595" name="AutoShape 2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792" y="1107"/>
              <a:ext cx="366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Silic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28</a:t>
              </a:r>
            </a:p>
          </p:txBody>
        </p:sp>
        <p:sp>
          <p:nvSpPr>
            <p:cNvPr id="24596" name="AutoShape 2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158" y="1107"/>
              <a:ext cx="367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Photpho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31</a:t>
              </a:r>
            </a:p>
          </p:txBody>
        </p:sp>
        <p:sp>
          <p:nvSpPr>
            <p:cNvPr id="24597" name="AutoShape 2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525" y="1107"/>
              <a:ext cx="404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Lưu</a:t>
              </a:r>
              <a:r>
                <a:rPr lang="en-US" sz="1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huúnh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32</a:t>
              </a:r>
            </a:p>
          </p:txBody>
        </p:sp>
        <p:sp>
          <p:nvSpPr>
            <p:cNvPr id="24598" name="AutoShape 2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96" y="1107"/>
              <a:ext cx="366" cy="624"/>
            </a:xfrm>
            <a:prstGeom prst="actionButtonBlank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Ar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Agon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4o</a:t>
              </a:r>
            </a:p>
          </p:txBody>
        </p:sp>
        <p:grpSp>
          <p:nvGrpSpPr>
            <p:cNvPr id="24599" name="Group 31"/>
            <p:cNvGrpSpPr>
              <a:grpSpLocks/>
            </p:cNvGrpSpPr>
            <p:nvPr/>
          </p:nvGrpSpPr>
          <p:grpSpPr bwMode="auto">
            <a:xfrm>
              <a:off x="2402" y="1734"/>
              <a:ext cx="3265" cy="624"/>
              <a:chOff x="720" y="480"/>
              <a:chExt cx="4272" cy="624"/>
            </a:xfrm>
          </p:grpSpPr>
          <p:sp>
            <p:nvSpPr>
              <p:cNvPr id="24600" name="AutoShape 32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720" y="480"/>
                <a:ext cx="384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4601" name="AutoShape 33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104" y="480"/>
                <a:ext cx="480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kali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39</a:t>
                </a:r>
              </a:p>
            </p:txBody>
          </p:sp>
          <p:sp>
            <p:nvSpPr>
              <p:cNvPr id="24602" name="AutoShape 34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584" y="480"/>
                <a:ext cx="480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8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Canxi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</a:t>
                </a:r>
              </a:p>
            </p:txBody>
          </p:sp>
          <p:sp>
            <p:nvSpPr>
              <p:cNvPr id="24603" name="AutoShape 35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064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8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31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Gali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70</a:t>
                </a:r>
              </a:p>
            </p:txBody>
          </p:sp>
          <p:sp>
            <p:nvSpPr>
              <p:cNvPr id="24604" name="AutoShape 36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544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8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32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Gemani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73</a:t>
                </a:r>
              </a:p>
            </p:txBody>
          </p:sp>
          <p:sp>
            <p:nvSpPr>
              <p:cNvPr id="24605" name="AutoShape 37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024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Asen</a:t>
                </a:r>
                <a:endParaRPr lang="en-US" sz="1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75</a:t>
                </a:r>
              </a:p>
            </p:txBody>
          </p:sp>
          <p:sp>
            <p:nvSpPr>
              <p:cNvPr id="24606" name="AutoShape 38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504" y="480"/>
                <a:ext cx="528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8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34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Selen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79</a:t>
                </a:r>
              </a:p>
            </p:txBody>
          </p:sp>
          <p:sp>
            <p:nvSpPr>
              <p:cNvPr id="24607" name="AutoShape 39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512" y="480"/>
                <a:ext cx="480" cy="624"/>
              </a:xfrm>
              <a:prstGeom prst="actionButtonBlank">
                <a:avLst/>
              </a:prstGeom>
              <a:solidFill>
                <a:srgbClr val="FF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8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36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Kr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Kripton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84</a:t>
                </a:r>
              </a:p>
            </p:txBody>
          </p:sp>
          <p:sp>
            <p:nvSpPr>
              <p:cNvPr id="24608" name="AutoShape 40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032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8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35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Br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Brom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80</a:t>
                </a:r>
              </a:p>
            </p:txBody>
          </p:sp>
        </p:grpSp>
      </p:grpSp>
      <p:sp>
        <p:nvSpPr>
          <p:cNvPr id="406571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09275" y="1568450"/>
            <a:ext cx="582613" cy="990600"/>
          </a:xfrm>
          <a:prstGeom prst="actionButtonBlank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Clo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35,5</a:t>
            </a:r>
          </a:p>
        </p:txBody>
      </p:sp>
      <p:sp>
        <p:nvSpPr>
          <p:cNvPr id="406574" name="Rectangle 46"/>
          <p:cNvSpPr>
            <a:spLocks noChangeArrowheads="1"/>
          </p:cNvSpPr>
          <p:nvPr/>
        </p:nvSpPr>
        <p:spPr bwMode="auto">
          <a:xfrm>
            <a:off x="2667000" y="2863850"/>
            <a:ext cx="1676400" cy="6096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lời</a:t>
            </a:r>
          </a:p>
        </p:txBody>
      </p:sp>
      <p:sp>
        <p:nvSpPr>
          <p:cNvPr id="406575" name="Text Box 47"/>
          <p:cNvSpPr txBox="1">
            <a:spLocks noChangeArrowheads="1"/>
          </p:cNvSpPr>
          <p:nvPr/>
        </p:nvSpPr>
        <p:spPr bwMode="auto">
          <a:xfrm>
            <a:off x="2905125" y="4283075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17+</a:t>
            </a:r>
          </a:p>
        </p:txBody>
      </p:sp>
      <p:sp>
        <p:nvSpPr>
          <p:cNvPr id="406576" name="Text Box 48"/>
          <p:cNvSpPr txBox="1">
            <a:spLocks noChangeArrowheads="1"/>
          </p:cNvSpPr>
          <p:nvPr/>
        </p:nvSpPr>
        <p:spPr bwMode="auto">
          <a:xfrm>
            <a:off x="4237038" y="4283075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406577" name="Text Box 49"/>
          <p:cNvSpPr txBox="1">
            <a:spLocks noChangeArrowheads="1"/>
          </p:cNvSpPr>
          <p:nvPr/>
        </p:nvSpPr>
        <p:spPr bwMode="auto">
          <a:xfrm>
            <a:off x="609600" y="532765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 kim</a:t>
            </a:r>
          </a:p>
        </p:txBody>
      </p:sp>
      <p:sp>
        <p:nvSpPr>
          <p:cNvPr id="406608" name="Text Box 80"/>
          <p:cNvSpPr txBox="1">
            <a:spLocks noChangeArrowheads="1"/>
          </p:cNvSpPr>
          <p:nvPr/>
        </p:nvSpPr>
        <p:spPr bwMode="auto">
          <a:xfrm>
            <a:off x="10304463" y="5745163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</a:p>
        </p:txBody>
      </p:sp>
      <p:sp>
        <p:nvSpPr>
          <p:cNvPr id="406609" name="Text Box 81"/>
          <p:cNvSpPr txBox="1">
            <a:spLocks noChangeArrowheads="1"/>
          </p:cNvSpPr>
          <p:nvPr/>
        </p:nvSpPr>
        <p:spPr bwMode="auto">
          <a:xfrm>
            <a:off x="4343400" y="5737225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06610" name="Text Box 82"/>
          <p:cNvSpPr txBox="1">
            <a:spLocks noChangeArrowheads="1"/>
          </p:cNvSpPr>
          <p:nvPr/>
        </p:nvSpPr>
        <p:spPr bwMode="auto">
          <a:xfrm>
            <a:off x="5915025" y="6154738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6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6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0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6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6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6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6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6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6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6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6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40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06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0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406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40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06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06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40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06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406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06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06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0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0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0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406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69" grpId="0"/>
      <p:bldP spid="406569" grpId="1"/>
      <p:bldP spid="406571" grpId="0" animBg="1"/>
      <p:bldP spid="406574" grpId="0" animBg="1"/>
      <p:bldP spid="406574" grpId="1" animBg="1"/>
      <p:bldP spid="406575" grpId="0"/>
      <p:bldP spid="406575" grpId="1"/>
      <p:bldP spid="406576" grpId="0"/>
      <p:bldP spid="406576" grpId="1"/>
      <p:bldP spid="406577" grpId="0"/>
      <p:bldP spid="406577" grpId="1"/>
      <p:bldP spid="406608" grpId="0"/>
      <p:bldP spid="406608" grpId="1"/>
      <p:bldP spid="406609" grpId="0"/>
      <p:bldP spid="406609" grpId="1"/>
      <p:bldP spid="406610" grpId="0"/>
      <p:bldP spid="40661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249238" y="147638"/>
            <a:ext cx="49752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2: </a:t>
            </a:r>
            <a:r>
              <a:rPr lang="en-US" sz="24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tử của nguyên tố X có điện tích hạt nhân là 16+. Hãy cho biết vị trí của X trong bảng tuần hoàn và tính chất cơ bản của nó.</a:t>
            </a:r>
            <a:endParaRPr lang="en-US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3914" name="Rectangle 26"/>
          <p:cNvSpPr>
            <a:spLocks noChangeArrowheads="1"/>
          </p:cNvSpPr>
          <p:nvPr/>
        </p:nvSpPr>
        <p:spPr bwMode="auto">
          <a:xfrm>
            <a:off x="7191375" y="4054475"/>
            <a:ext cx="4572000" cy="10858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ví dụ trên em rút ra được nhận xét gì?</a:t>
            </a:r>
          </a:p>
        </p:txBody>
      </p:sp>
      <p:sp>
        <p:nvSpPr>
          <p:cNvPr id="25604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29663" y="1752600"/>
            <a:ext cx="609600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5" name="AutoShape 6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62913" y="1747838"/>
            <a:ext cx="671512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6" name="AutoShape 7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310688" y="1752600"/>
            <a:ext cx="609600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10200" y="752475"/>
            <a:ext cx="455613" cy="9906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60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5813" y="752475"/>
            <a:ext cx="569912" cy="9906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Liti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560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35725" y="752475"/>
            <a:ext cx="568325" cy="9906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Beri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561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04050" y="752475"/>
            <a:ext cx="569913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2561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73963" y="752475"/>
            <a:ext cx="569912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Cacbon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561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43875" y="752475"/>
            <a:ext cx="568325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Nitơ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2561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12200" y="752475"/>
            <a:ext cx="627063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2561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909175" y="752475"/>
            <a:ext cx="568325" cy="990600"/>
          </a:xfrm>
          <a:prstGeom prst="actionButtonBlank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Neon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256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339263" y="752475"/>
            <a:ext cx="569912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Flo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2561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5813" y="219075"/>
            <a:ext cx="569912" cy="5334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5617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35725" y="219075"/>
            <a:ext cx="568325" cy="5334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</p:txBody>
      </p:sp>
      <p:sp>
        <p:nvSpPr>
          <p:cNvPr id="25618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04050" y="219075"/>
            <a:ext cx="569913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25619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73963" y="219075"/>
            <a:ext cx="569912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</a:p>
        </p:txBody>
      </p:sp>
      <p:sp>
        <p:nvSpPr>
          <p:cNvPr id="25620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43875" y="219075"/>
            <a:ext cx="568325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25621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21725" y="219075"/>
            <a:ext cx="600075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</a:p>
        </p:txBody>
      </p:sp>
      <p:sp>
        <p:nvSpPr>
          <p:cNvPr id="25622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331325" y="219075"/>
            <a:ext cx="569913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VII </a:t>
            </a:r>
          </a:p>
        </p:txBody>
      </p:sp>
      <p:sp>
        <p:nvSpPr>
          <p:cNvPr id="2562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910763" y="219075"/>
            <a:ext cx="569912" cy="533400"/>
          </a:xfrm>
          <a:prstGeom prst="actionButtonBlank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</a:p>
        </p:txBody>
      </p:sp>
      <p:sp>
        <p:nvSpPr>
          <p:cNvPr id="25624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16550" y="1746250"/>
            <a:ext cx="455613" cy="9906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5625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8988" y="1751013"/>
            <a:ext cx="569912" cy="9906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Natri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25626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38900" y="1751013"/>
            <a:ext cx="569913" cy="9906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Magie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25627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08813" y="1751013"/>
            <a:ext cx="568325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25628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77138" y="1751013"/>
            <a:ext cx="569912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Silic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25629" name="AutoShape 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912350" y="1751013"/>
            <a:ext cx="569913" cy="990600"/>
          </a:xfrm>
          <a:prstGeom prst="actionButtonBlank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Agon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grpSp>
        <p:nvGrpSpPr>
          <p:cNvPr id="25630" name="Group 28"/>
          <p:cNvGrpSpPr>
            <a:grpSpLocks/>
          </p:cNvGrpSpPr>
          <p:nvPr/>
        </p:nvGrpSpPr>
        <p:grpSpPr bwMode="auto">
          <a:xfrm>
            <a:off x="5410200" y="2743200"/>
            <a:ext cx="5067300" cy="990600"/>
            <a:chOff x="720" y="480"/>
            <a:chExt cx="4272" cy="624"/>
          </a:xfrm>
        </p:grpSpPr>
        <p:sp>
          <p:nvSpPr>
            <p:cNvPr id="25642" name="AutoShape 2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20" y="480"/>
              <a:ext cx="384" cy="624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5643" name="AutoShape 3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04" y="480"/>
              <a:ext cx="480" cy="624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kali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39</a:t>
              </a:r>
            </a:p>
          </p:txBody>
        </p:sp>
        <p:sp>
          <p:nvSpPr>
            <p:cNvPr id="25644" name="AutoShape 3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584" y="480"/>
              <a:ext cx="480" cy="624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Ca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Canxi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25645" name="AutoShape 3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064" y="480"/>
              <a:ext cx="480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31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Ga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Gali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25646" name="AutoShape 3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544" y="480"/>
              <a:ext cx="480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32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Ge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Gemani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73</a:t>
              </a:r>
            </a:p>
          </p:txBody>
        </p:sp>
        <p:sp>
          <p:nvSpPr>
            <p:cNvPr id="25647" name="AutoShape 3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24" y="480"/>
              <a:ext cx="480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33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As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Asen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75</a:t>
              </a:r>
            </a:p>
          </p:txBody>
        </p:sp>
        <p:sp>
          <p:nvSpPr>
            <p:cNvPr id="25648" name="AutoShape 3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504" y="480"/>
              <a:ext cx="528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34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Se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Selen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79</a:t>
              </a:r>
            </a:p>
          </p:txBody>
        </p:sp>
        <p:sp>
          <p:nvSpPr>
            <p:cNvPr id="25649" name="AutoShape 3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512" y="480"/>
              <a:ext cx="480" cy="624"/>
            </a:xfrm>
            <a:prstGeom prst="actionButtonBlank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36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Kr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Kripton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84</a:t>
              </a:r>
            </a:p>
          </p:txBody>
        </p:sp>
        <p:sp>
          <p:nvSpPr>
            <p:cNvPr id="25650" name="AutoShape 3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032" y="480"/>
              <a:ext cx="480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35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Br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Brom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80</a:t>
              </a:r>
            </a:p>
          </p:txBody>
        </p:sp>
      </p:grpSp>
      <p:sp>
        <p:nvSpPr>
          <p:cNvPr id="25631" name="AutoShape 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324975" y="1752600"/>
            <a:ext cx="569913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Clo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35,5</a:t>
            </a:r>
          </a:p>
        </p:txBody>
      </p:sp>
      <p:sp>
        <p:nvSpPr>
          <p:cNvPr id="25632" name="AutoShape 7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39113" y="1752600"/>
            <a:ext cx="569912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Photpho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</a:p>
        </p:txBody>
      </p:sp>
      <p:sp>
        <p:nvSpPr>
          <p:cNvPr id="25633" name="AutoShape 7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48713" y="1752600"/>
            <a:ext cx="609600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3963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09025" y="1781175"/>
            <a:ext cx="666750" cy="990600"/>
          </a:xfrm>
          <a:prstGeom prst="actionButtonBlank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Lưu huỳnh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 32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149975" y="5276850"/>
            <a:ext cx="5867400" cy="1255713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Biết cấu tạo nguyên tử của nguyên tố ta có thể suy đoán vị trí và tính chất của nguyên tố.</a:t>
            </a:r>
          </a:p>
        </p:txBody>
      </p:sp>
      <p:sp>
        <p:nvSpPr>
          <p:cNvPr id="293955" name="Text Box 67"/>
          <p:cNvSpPr txBox="1">
            <a:spLocks noChangeArrowheads="1"/>
          </p:cNvSpPr>
          <p:nvPr/>
        </p:nvSpPr>
        <p:spPr bwMode="auto">
          <a:xfrm>
            <a:off x="109538" y="3567113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ĐTHN là 16+</a:t>
            </a:r>
          </a:p>
        </p:txBody>
      </p:sp>
      <p:grpSp>
        <p:nvGrpSpPr>
          <p:cNvPr id="294052" name="Group 164"/>
          <p:cNvGrpSpPr>
            <a:grpSpLocks/>
          </p:cNvGrpSpPr>
          <p:nvPr/>
        </p:nvGrpSpPr>
        <p:grpSpPr bwMode="auto">
          <a:xfrm>
            <a:off x="2208213" y="3567113"/>
            <a:ext cx="3733800" cy="457200"/>
            <a:chOff x="3648" y="2832"/>
            <a:chExt cx="2352" cy="288"/>
          </a:xfrm>
        </p:grpSpPr>
        <p:sp>
          <p:nvSpPr>
            <p:cNvPr id="25640" name="Text Box 112"/>
            <p:cNvSpPr txBox="1">
              <a:spLocks noChangeArrowheads="1"/>
            </p:cNvSpPr>
            <p:nvPr/>
          </p:nvSpPr>
          <p:spPr bwMode="auto">
            <a:xfrm>
              <a:off x="3648" y="2832"/>
              <a:ext cx="23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X nằm ở ô số 16</a:t>
              </a:r>
            </a:p>
          </p:txBody>
        </p:sp>
        <p:sp>
          <p:nvSpPr>
            <p:cNvPr id="25641" name="Line 113"/>
            <p:cNvSpPr>
              <a:spLocks noChangeShapeType="1"/>
            </p:cNvSpPr>
            <p:nvPr/>
          </p:nvSpPr>
          <p:spPr bwMode="auto">
            <a:xfrm>
              <a:off x="3888" y="2985"/>
              <a:ext cx="28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4036" name="Text Box 148"/>
          <p:cNvSpPr txBox="1">
            <a:spLocks noChangeArrowheads="1"/>
          </p:cNvSpPr>
          <p:nvPr/>
        </p:nvSpPr>
        <p:spPr bwMode="auto">
          <a:xfrm>
            <a:off x="227013" y="4151313"/>
            <a:ext cx="57150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ở cuối chu kì 3, gần đầu nhóm VI nên X là phi kim. </a:t>
            </a:r>
          </a:p>
        </p:txBody>
      </p:sp>
      <p:sp>
        <p:nvSpPr>
          <p:cNvPr id="25639" name="AutoShape 2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2514600"/>
            <a:ext cx="838200" cy="685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u="sng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lời</a:t>
            </a:r>
            <a:endParaRPr lang="en-US" sz="24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93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3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3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914" grpId="0" animBg="1"/>
      <p:bldP spid="293963" grpId="0" animBg="1"/>
      <p:bldP spid="2" grpId="0" animBg="1"/>
      <p:bldP spid="293955" grpId="0"/>
      <p:bldP spid="2940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76200" y="1081088"/>
            <a:ext cx="123444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SỰ BIẾN ĐỔI TÍNH CHẤT CỦA CÁC NGUYÊN TỐ TRONG BẢNG TUẦN HOÀN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95250" y="1995488"/>
            <a:ext cx="1196340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Ý NGHĨA CỦA BẢNG TUẦN HOÀN CÁC NGUYÊN TỐ HOÁ HỌC</a:t>
            </a: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76200" y="2725738"/>
            <a:ext cx="11963400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Biết vị trí của nguyên tố ta có thể suy đoán cấu tạo nguyên tử và tính chất của nguyên tố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6200" y="3724275"/>
            <a:ext cx="119634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Biết cấu tạo nguyên tử của nguyên tố ta có thể suy đoán vị trí và tính chất của nguyên tố.</a:t>
            </a:r>
          </a:p>
        </p:txBody>
      </p:sp>
      <p:sp>
        <p:nvSpPr>
          <p:cNvPr id="26630" name="AutoShape 8"/>
          <p:cNvSpPr>
            <a:spLocks noChangeArrowheads="1"/>
          </p:cNvSpPr>
          <p:nvPr/>
        </p:nvSpPr>
        <p:spPr bwMode="auto">
          <a:xfrm>
            <a:off x="3862388" y="47625"/>
            <a:ext cx="7696200" cy="609600"/>
          </a:xfrm>
          <a:prstGeom prst="flowChartAlternateProcess">
            <a:avLst/>
          </a:prstGeom>
          <a:gradFill rotWithShape="1">
            <a:gsLst>
              <a:gs pos="0">
                <a:srgbClr val="414100"/>
              </a:gs>
              <a:gs pos="50000">
                <a:srgbClr val="FFFF00"/>
              </a:gs>
              <a:gs pos="100000">
                <a:srgbClr val="4141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LƯỢC VỀ BẢNG TUẦN HOÀN CÁC NGUYÊN TỐ HÓA HỌC</a:t>
            </a:r>
          </a:p>
        </p:txBody>
      </p:sp>
      <p:sp>
        <p:nvSpPr>
          <p:cNvPr id="26631" name="AutoShape 5"/>
          <p:cNvSpPr>
            <a:spLocks noChangeArrowheads="1"/>
          </p:cNvSpPr>
          <p:nvPr/>
        </p:nvSpPr>
        <p:spPr bwMode="auto">
          <a:xfrm>
            <a:off x="1352550" y="46038"/>
            <a:ext cx="2509838" cy="585787"/>
          </a:xfrm>
          <a:prstGeom prst="flowChartTerminator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40. Bài 31: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6200" y="163513"/>
            <a:ext cx="12496800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Bài tập 1: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Hãy cho biết cách sắp xếp nào sau đây đúng theo chiều tính phi kim tăng dần?</a:t>
            </a:r>
          </a:p>
        </p:txBody>
      </p:sp>
      <p:sp>
        <p:nvSpPr>
          <p:cNvPr id="464904" name="Rectangle 8"/>
          <p:cNvSpPr>
            <a:spLocks noChangeArrowheads="1"/>
          </p:cNvSpPr>
          <p:nvPr/>
        </p:nvSpPr>
        <p:spPr bwMode="auto">
          <a:xfrm>
            <a:off x="13766800" y="154781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vi-VN" b="1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981200" y="22098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b="1">
                <a:solidFill>
                  <a:srgbClr val="0000FF"/>
                </a:solidFill>
                <a:latin typeface="Times New Roman" panose="02020603050405020304" pitchFamily="18" charset="0"/>
              </a:rPr>
              <a:t>a. F, As, P, N, O                             c. As, O, P, N, F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981200" y="2986088"/>
            <a:ext cx="815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b="1">
                <a:solidFill>
                  <a:srgbClr val="0000FF"/>
                </a:solidFill>
                <a:latin typeface="Times New Roman" panose="02020603050405020304" pitchFamily="18" charset="0"/>
              </a:rPr>
              <a:t>b.  As, P, N, O, F                            d. N, O, As, P, F</a:t>
            </a:r>
            <a:r>
              <a:rPr lang="pt-BR">
                <a:latin typeface="Times New Roman" panose="02020603050405020304" pitchFamily="18" charset="0"/>
              </a:rPr>
              <a:t> 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64909" name="Oval 13"/>
          <p:cNvSpPr>
            <a:spLocks noChangeArrowheads="1"/>
          </p:cNvSpPr>
          <p:nvPr/>
        </p:nvSpPr>
        <p:spPr bwMode="auto">
          <a:xfrm>
            <a:off x="1828800" y="3048000"/>
            <a:ext cx="6858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4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4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4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2" grpId="0"/>
      <p:bldP spid="3" grpId="0"/>
      <p:bldP spid="46490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4800" y="115888"/>
            <a:ext cx="12725400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Bài tập 2: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Nguyên tố X có số hiệu nguyên tử là 9. Vậy tính chất cơ bản của X là:</a:t>
            </a:r>
          </a:p>
        </p:txBody>
      </p:sp>
      <p:sp>
        <p:nvSpPr>
          <p:cNvPr id="466947" name="Rectangle 3"/>
          <p:cNvSpPr>
            <a:spLocks noChangeArrowheads="1"/>
          </p:cNvSpPr>
          <p:nvPr/>
        </p:nvSpPr>
        <p:spPr bwMode="auto">
          <a:xfrm>
            <a:off x="13766800" y="154781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vi-VN" b="1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>
            <a:off x="6496050" y="2133600"/>
            <a:ext cx="5334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828800" y="2133600"/>
            <a:ext cx="883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a. 1 kim loại rất mạnh                c. 1 phi kim rất mạnh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824038" y="2862263"/>
            <a:ext cx="883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b. 1 kim loại yếu                          d. 1 phi kim yếu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466950" grpId="0" animBg="1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05000" y="4572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			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2057400" y="609600"/>
            <a:ext cx="4267200" cy="1676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28569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4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Hoá học 9  </a:t>
            </a:r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9050" y="0"/>
          <a:ext cx="1277938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Clip" r:id="rId3" imgW="1278331" imgH="1273759" progId="MS_ClipArt_Gallery.2">
                  <p:embed/>
                </p:oleObj>
              </mc:Choice>
              <mc:Fallback>
                <p:oleObj name="Clip" r:id="rId3" imgW="1278331" imgH="1273759" progId="MS_ClipArt_Gallery.2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" y="0"/>
                        <a:ext cx="1277938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889875" y="1776413"/>
          <a:ext cx="1998663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Clip" r:id="rId5" imgW="1999793" imgH="1831543" progId="MS_ClipArt_Gallery.2">
                  <p:embed/>
                </p:oleObj>
              </mc:Choice>
              <mc:Fallback>
                <p:oleObj name="Clip" r:id="rId5" imgW="1999793" imgH="1831543" progId="MS_ClipArt_Gallery.2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75" y="1776413"/>
                        <a:ext cx="1998663" cy="183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2" name="Picture 10" descr="daisyth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3288" y="-66675"/>
            <a:ext cx="11287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0" descr="daisyth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5715000"/>
            <a:ext cx="11287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5" descr="flower2DivWHT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6858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5" descr="flower2DivWHT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6353175"/>
            <a:ext cx="6858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AutoShape 11"/>
          <p:cNvSpPr>
            <a:spLocks noChangeArrowheads="1"/>
          </p:cNvSpPr>
          <p:nvPr/>
        </p:nvSpPr>
        <p:spPr bwMode="auto">
          <a:xfrm>
            <a:off x="2286000" y="2819400"/>
            <a:ext cx="7924800" cy="1219200"/>
          </a:xfrm>
          <a:prstGeom prst="flowChartAlternateProcess">
            <a:avLst/>
          </a:prstGeom>
          <a:gradFill rotWithShape="1">
            <a:gsLst>
              <a:gs pos="0">
                <a:srgbClr val="414100"/>
              </a:gs>
              <a:gs pos="50000">
                <a:srgbClr val="FFFF00"/>
              </a:gs>
              <a:gs pos="100000">
                <a:srgbClr val="4141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SƠ LƯỢC VỀ BẢNG TUẦN HOÀN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CÁC NGUYÊN TỐ HÓA HỌC (tiếp)</a:t>
            </a:r>
          </a:p>
        </p:txBody>
      </p:sp>
      <p:sp>
        <p:nvSpPr>
          <p:cNvPr id="9227" name="AutoShape 12"/>
          <p:cNvSpPr>
            <a:spLocks noChangeArrowheads="1"/>
          </p:cNvSpPr>
          <p:nvPr/>
        </p:nvSpPr>
        <p:spPr bwMode="auto">
          <a:xfrm>
            <a:off x="4038600" y="1981200"/>
            <a:ext cx="2743200" cy="533400"/>
          </a:xfrm>
          <a:prstGeom prst="flowChartTermina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Tiết 40. Bài 31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133350"/>
            <a:ext cx="130302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Bài tập 3: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Hãy cho biết cách sắp xếp nào sau đây đúng theo chiều tính kim loại giảm dần?</a:t>
            </a:r>
          </a:p>
        </p:txBody>
      </p:sp>
      <p:sp>
        <p:nvSpPr>
          <p:cNvPr id="467971" name="Rectangle 3"/>
          <p:cNvSpPr>
            <a:spLocks noChangeArrowheads="1"/>
          </p:cNvSpPr>
          <p:nvPr/>
        </p:nvSpPr>
        <p:spPr bwMode="auto">
          <a:xfrm>
            <a:off x="13766800" y="154781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vi-VN" b="1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7972" name="Oval 4"/>
          <p:cNvSpPr>
            <a:spLocks noChangeArrowheads="1"/>
          </p:cNvSpPr>
          <p:nvPr/>
        </p:nvSpPr>
        <p:spPr bwMode="auto">
          <a:xfrm>
            <a:off x="1752600" y="3048000"/>
            <a:ext cx="5334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828800" y="2224088"/>
            <a:ext cx="883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a. N</a:t>
            </a:r>
            <a:r>
              <a:rPr lang="nl-NL" b="1">
                <a:solidFill>
                  <a:srgbClr val="0000FF"/>
                </a:solidFill>
                <a:latin typeface="Arial" panose="020B0604020202020204" pitchFamily="34" charset="0"/>
              </a:rPr>
              <a:t>a, Mg, Al, K                        c. Na, Al, K, Mg </a:t>
            </a:r>
            <a:endParaRPr lang="en-US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824038" y="3062288"/>
            <a:ext cx="883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nl-NL" b="1">
                <a:solidFill>
                  <a:srgbClr val="0000FF"/>
                </a:solidFill>
                <a:latin typeface="Arial" panose="020B0604020202020204" pitchFamily="34" charset="0"/>
              </a:rPr>
              <a:t>b.  K, Na, Mg, Al</a:t>
            </a:r>
            <a:r>
              <a:rPr lang="en-US" b="1">
                <a:solidFill>
                  <a:srgbClr val="0000FF"/>
                </a:solidFill>
                <a:latin typeface="Arial" panose="020B0604020202020204" pitchFamily="34" charset="0"/>
              </a:rPr>
              <a:t>                       </a:t>
            </a:r>
            <a:r>
              <a:rPr lang="nl-NL" b="1">
                <a:solidFill>
                  <a:srgbClr val="0000FF"/>
                </a:solidFill>
                <a:latin typeface="Arial" panose="020B0604020202020204" pitchFamily="34" charset="0"/>
              </a:rPr>
              <a:t>d. Na, Mg, K, Al</a:t>
            </a:r>
            <a:r>
              <a:rPr lang="nl-NL">
                <a:latin typeface="Arial" panose="020B0604020202020204" pitchFamily="34" charset="0"/>
              </a:rPr>
              <a:t> </a:t>
            </a:r>
            <a:endParaRPr lang="en-US">
              <a:latin typeface="Arial" panose="020B0604020202020204" pitchFamily="34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02338" y="2955925"/>
            <a:ext cx="184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54959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4959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49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495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495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495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495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495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495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467972" grpId="0" animBg="1"/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33400" y="19050"/>
            <a:ext cx="107442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Bài tập 4: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nl-NL" b="1">
                <a:solidFill>
                  <a:srgbClr val="0000FF"/>
                </a:solidFill>
                <a:latin typeface="Arial" panose="020B0604020202020204" pitchFamily="34" charset="0"/>
              </a:rPr>
              <a:t>Nguyên tố nào dưới đây có tính kim loại mạnh nhất?</a:t>
            </a:r>
            <a:endParaRPr lang="en-US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68995" name="Rectangle 3"/>
          <p:cNvSpPr>
            <a:spLocks noChangeArrowheads="1"/>
          </p:cNvSpPr>
          <p:nvPr/>
        </p:nvSpPr>
        <p:spPr bwMode="auto">
          <a:xfrm>
            <a:off x="13766800" y="154781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vi-VN" b="1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8996" name="Oval 4"/>
          <p:cNvSpPr>
            <a:spLocks noChangeArrowheads="1"/>
          </p:cNvSpPr>
          <p:nvPr/>
        </p:nvSpPr>
        <p:spPr bwMode="auto">
          <a:xfrm>
            <a:off x="2743200" y="2209800"/>
            <a:ext cx="5334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819400" y="2224088"/>
            <a:ext cx="617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a. </a:t>
            </a:r>
            <a:r>
              <a:rPr lang="nl-NL" b="1">
                <a:solidFill>
                  <a:srgbClr val="0000FF"/>
                </a:solidFill>
                <a:latin typeface="Arial" panose="020B0604020202020204" pitchFamily="34" charset="0"/>
              </a:rPr>
              <a:t>Fr                                       c. </a:t>
            </a:r>
            <a:r>
              <a:rPr lang="it-IT" b="1">
                <a:solidFill>
                  <a:srgbClr val="0000FF"/>
                </a:solidFill>
                <a:latin typeface="Arial" panose="020B0604020202020204" pitchFamily="34" charset="0"/>
              </a:rPr>
              <a:t>K</a:t>
            </a:r>
            <a:endParaRPr lang="en-US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819400" y="3062288"/>
            <a:ext cx="6324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nl-NL" b="1">
                <a:solidFill>
                  <a:srgbClr val="0000FF"/>
                </a:solidFill>
                <a:latin typeface="Arial" panose="020B0604020202020204" pitchFamily="34" charset="0"/>
              </a:rPr>
              <a:t>b. Na</a:t>
            </a:r>
            <a:r>
              <a:rPr lang="en-US" b="1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         </a:t>
            </a:r>
            <a:r>
              <a:rPr lang="nl-NL" b="1">
                <a:solidFill>
                  <a:srgbClr val="0000FF"/>
                </a:solidFill>
                <a:latin typeface="Arial" panose="020B0604020202020204" pitchFamily="34" charset="0"/>
              </a:rPr>
              <a:t>d. </a:t>
            </a:r>
            <a:r>
              <a:rPr lang="it-IT" b="1">
                <a:solidFill>
                  <a:srgbClr val="0000FF"/>
                </a:solidFill>
                <a:latin typeface="Arial" panose="020B0604020202020204" pitchFamily="34" charset="0"/>
              </a:rPr>
              <a:t>Li </a:t>
            </a:r>
            <a:endParaRPr lang="en-US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6002338" y="2955925"/>
            <a:ext cx="184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54959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4959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49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495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495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495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495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495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495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468996" grpId="0" animBg="1"/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xfrm>
            <a:off x="3581400" y="228600"/>
            <a:ext cx="6553200" cy="6445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7" name="Rectangle 4"/>
          <p:cNvSpPr>
            <a:spLocks noGrp="1" noChangeArrowheads="1"/>
          </p:cNvSpPr>
          <p:nvPr>
            <p:ph idx="1"/>
          </p:nvPr>
        </p:nvSpPr>
        <p:spPr>
          <a:xfrm>
            <a:off x="2286000" y="1371600"/>
            <a:ext cx="8382000" cy="1447800"/>
          </a:xfrm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Làm bài tập 3, 4,7 SGK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Học bài và đọc trước bài luyện tập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279400" y="100013"/>
            <a:ext cx="7562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Ví dụ: </a:t>
            </a:r>
            <a:r>
              <a:rPr lang="en-US" sz="3600" b="1">
                <a:latin typeface="Times New Roman" panose="02020603050405020304" pitchFamily="18" charset="0"/>
              </a:rPr>
              <a:t>Chu kì 2 và chu kì 3</a:t>
            </a:r>
          </a:p>
        </p:txBody>
      </p:sp>
      <p:grpSp>
        <p:nvGrpSpPr>
          <p:cNvPr id="10243" name="Group 46"/>
          <p:cNvGrpSpPr>
            <a:grpSpLocks/>
          </p:cNvGrpSpPr>
          <p:nvPr/>
        </p:nvGrpSpPr>
        <p:grpSpPr bwMode="auto">
          <a:xfrm>
            <a:off x="2057400" y="817563"/>
            <a:ext cx="8458200" cy="2514600"/>
            <a:chOff x="816" y="624"/>
            <a:chExt cx="4272" cy="1584"/>
          </a:xfrm>
        </p:grpSpPr>
        <p:grpSp>
          <p:nvGrpSpPr>
            <p:cNvPr id="10248" name="Group 3"/>
            <p:cNvGrpSpPr>
              <a:grpSpLocks/>
            </p:cNvGrpSpPr>
            <p:nvPr/>
          </p:nvGrpSpPr>
          <p:grpSpPr bwMode="auto">
            <a:xfrm>
              <a:off x="816" y="960"/>
              <a:ext cx="4272" cy="624"/>
              <a:chOff x="720" y="480"/>
              <a:chExt cx="4272" cy="624"/>
            </a:xfrm>
          </p:grpSpPr>
          <p:sp>
            <p:nvSpPr>
              <p:cNvPr id="10267" name="AutoShape 4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720" y="480"/>
                <a:ext cx="384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268" name="AutoShape 5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104" y="480"/>
                <a:ext cx="480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Liti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0269" name="AutoShape 6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584" y="480"/>
                <a:ext cx="480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</p:txBody>
          </p:sp>
          <p:sp>
            <p:nvSpPr>
              <p:cNvPr id="10270" name="AutoShape 7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064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</a:p>
            </p:txBody>
          </p:sp>
          <p:sp>
            <p:nvSpPr>
              <p:cNvPr id="10271" name="AutoShape 8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544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Cacbon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</a:p>
            </p:txBody>
          </p:sp>
          <p:sp>
            <p:nvSpPr>
              <p:cNvPr id="10272" name="AutoShape 9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024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Nitơ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</a:p>
            </p:txBody>
          </p:sp>
          <p:sp>
            <p:nvSpPr>
              <p:cNvPr id="10273" name="AutoShape 10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504" y="480"/>
                <a:ext cx="528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Oxi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</a:p>
            </p:txBody>
          </p:sp>
          <p:sp>
            <p:nvSpPr>
              <p:cNvPr id="10274" name="AutoShape 11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512" y="480"/>
                <a:ext cx="480" cy="624"/>
              </a:xfrm>
              <a:prstGeom prst="actionButtonBlank">
                <a:avLst/>
              </a:prstGeom>
              <a:solidFill>
                <a:srgbClr val="FF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Neon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</a:p>
            </p:txBody>
          </p:sp>
          <p:sp>
            <p:nvSpPr>
              <p:cNvPr id="10275" name="AutoShape 12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032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Flo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</a:t>
                </a:r>
              </a:p>
            </p:txBody>
          </p:sp>
        </p:grpSp>
        <p:sp>
          <p:nvSpPr>
            <p:cNvPr id="10249" name="AutoShape 1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200" y="624"/>
              <a:ext cx="480" cy="336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0250" name="AutoShape 1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680" y="624"/>
              <a:ext cx="480" cy="336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II</a:t>
              </a:r>
            </a:p>
          </p:txBody>
        </p:sp>
        <p:sp>
          <p:nvSpPr>
            <p:cNvPr id="10251" name="AutoShape 1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160" y="624"/>
              <a:ext cx="480" cy="336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III</a:t>
              </a:r>
            </a:p>
          </p:txBody>
        </p:sp>
        <p:sp>
          <p:nvSpPr>
            <p:cNvPr id="10252" name="AutoShape 1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640" y="624"/>
              <a:ext cx="480" cy="336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IV </a:t>
              </a:r>
            </a:p>
          </p:txBody>
        </p:sp>
        <p:sp>
          <p:nvSpPr>
            <p:cNvPr id="10253" name="AutoShape 1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120" y="624"/>
              <a:ext cx="480" cy="336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10254" name="AutoShape 1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00" y="624"/>
              <a:ext cx="528" cy="336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</a:t>
              </a:r>
            </a:p>
          </p:txBody>
        </p:sp>
        <p:sp>
          <p:nvSpPr>
            <p:cNvPr id="10255" name="AutoShape 1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128" y="624"/>
              <a:ext cx="480" cy="336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VII </a:t>
              </a:r>
            </a:p>
          </p:txBody>
        </p:sp>
        <p:sp>
          <p:nvSpPr>
            <p:cNvPr id="10256" name="AutoShape 2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608" y="624"/>
              <a:ext cx="480" cy="336"/>
            </a:xfrm>
            <a:prstGeom prst="actionButtonBlank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VIII</a:t>
              </a:r>
            </a:p>
          </p:txBody>
        </p:sp>
        <p:grpSp>
          <p:nvGrpSpPr>
            <p:cNvPr id="10257" name="Group 21"/>
            <p:cNvGrpSpPr>
              <a:grpSpLocks/>
            </p:cNvGrpSpPr>
            <p:nvPr/>
          </p:nvGrpSpPr>
          <p:grpSpPr bwMode="auto">
            <a:xfrm>
              <a:off x="816" y="1584"/>
              <a:ext cx="4272" cy="624"/>
              <a:chOff x="720" y="480"/>
              <a:chExt cx="4272" cy="624"/>
            </a:xfrm>
          </p:grpSpPr>
          <p:sp>
            <p:nvSpPr>
              <p:cNvPr id="10258" name="AutoShape 22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720" y="480"/>
                <a:ext cx="384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0259" name="AutoShape 23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104" y="480"/>
                <a:ext cx="480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Natri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</a:p>
            </p:txBody>
          </p:sp>
          <p:sp>
            <p:nvSpPr>
              <p:cNvPr id="10260" name="AutoShape 24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584" y="480"/>
                <a:ext cx="480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Magie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</a:t>
                </a:r>
              </a:p>
            </p:txBody>
          </p:sp>
          <p:sp>
            <p:nvSpPr>
              <p:cNvPr id="10261" name="AutoShape 25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064" y="480"/>
                <a:ext cx="480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Nhôm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</a:p>
            </p:txBody>
          </p:sp>
          <p:sp>
            <p:nvSpPr>
              <p:cNvPr id="10262" name="AutoShape 26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544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Silic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28</a:t>
                </a:r>
              </a:p>
            </p:txBody>
          </p:sp>
          <p:sp>
            <p:nvSpPr>
              <p:cNvPr id="10263" name="AutoShape 27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024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Photpho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31</a:t>
                </a:r>
              </a:p>
            </p:txBody>
          </p:sp>
          <p:sp>
            <p:nvSpPr>
              <p:cNvPr id="10264" name="AutoShape 28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504" y="480"/>
                <a:ext cx="528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Lưu huỳnh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32</a:t>
                </a:r>
              </a:p>
            </p:txBody>
          </p:sp>
          <p:sp>
            <p:nvSpPr>
              <p:cNvPr id="10265" name="AutoShape 29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512" y="480"/>
                <a:ext cx="480" cy="624"/>
              </a:xfrm>
              <a:prstGeom prst="actionButtonBlank">
                <a:avLst/>
              </a:prstGeom>
              <a:solidFill>
                <a:srgbClr val="FF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Agon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</a:t>
                </a:r>
              </a:p>
            </p:txBody>
          </p:sp>
          <p:sp>
            <p:nvSpPr>
              <p:cNvPr id="10266" name="AutoShape 30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032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Clo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35,5</a:t>
                </a:r>
              </a:p>
            </p:txBody>
          </p:sp>
        </p:grpSp>
      </p:grp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057400" y="3581400"/>
            <a:ext cx="716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b="1" i="1">
                <a:solidFill>
                  <a:srgbClr val="000066"/>
                </a:solidFill>
                <a:latin typeface="Times New Roman" panose="02020603050405020304" pitchFamily="18" charset="0"/>
              </a:rPr>
              <a:t>Hãy so sánh tính kim loại của Na, Mg và Al?</a:t>
            </a:r>
            <a:r>
              <a:rPr lang="en-US" b="1" i="1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85788" y="4176713"/>
            <a:ext cx="7162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000066"/>
                </a:solidFill>
                <a:latin typeface="Times New Roman" panose="02020603050405020304" pitchFamily="18" charset="0"/>
              </a:rPr>
              <a:t>Dãy hoạt động của 1 số kim loại: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000066"/>
                </a:solidFill>
                <a:latin typeface="Times New Roman" panose="02020603050405020304" pitchFamily="18" charset="0"/>
              </a:rPr>
              <a:t>K, Na, Mg, Al, Zn, Fe, Pb,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(H)</a:t>
            </a:r>
            <a:r>
              <a:rPr lang="en-US" b="1">
                <a:solidFill>
                  <a:srgbClr val="000066"/>
                </a:solidFill>
                <a:latin typeface="Times New Roman" panose="02020603050405020304" pitchFamily="18" charset="0"/>
              </a:rPr>
              <a:t>, Cu, Ag, Au</a:t>
            </a:r>
            <a:r>
              <a:rPr lang="en-US" b="1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98450" y="5373688"/>
            <a:ext cx="1221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Trong một chu kỳ, tính kim loại của các nguyên tố biến đổi như thế nào?</a:t>
            </a:r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2436813" y="5897563"/>
            <a:ext cx="83486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2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kim loại của các nguyên tố giảm dần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1809750" y="127000"/>
            <a:ext cx="7562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Ví dụ: </a:t>
            </a:r>
            <a:r>
              <a:rPr lang="en-US" sz="3600" b="1">
                <a:latin typeface="Times New Roman" panose="02020603050405020304" pitchFamily="18" charset="0"/>
              </a:rPr>
              <a:t>Chu kì 2 và chu kì 3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27050" y="3492500"/>
            <a:ext cx="110347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b="1" i="1">
                <a:solidFill>
                  <a:srgbClr val="800000"/>
                </a:solidFill>
                <a:latin typeface="Times New Roman" panose="02020603050405020304" pitchFamily="18" charset="0"/>
              </a:rPr>
              <a:t>Hãy cho biết trong 2 nguyên tố Si và Cl, nguyên tố nào có tính phi kim mạnh hơn?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242050" y="4873625"/>
            <a:ext cx="716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b="1" i="1">
                <a:solidFill>
                  <a:srgbClr val="FF0000"/>
                </a:solidFill>
                <a:latin typeface="Times New Roman" panose="02020603050405020304" pitchFamily="18" charset="0"/>
              </a:rPr>
              <a:t>Phi kim nào là phi kim mạnh nhất?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27050" y="4410075"/>
            <a:ext cx="11506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b="1" i="1">
                <a:solidFill>
                  <a:srgbClr val="800000"/>
                </a:solidFill>
                <a:latin typeface="Times New Roman" panose="02020603050405020304" pitchFamily="18" charset="0"/>
              </a:rPr>
              <a:t>Trong số các nguyên tố có tính phi kim ở chu kì 2 và chu kì 3, những nguyên tố nào có tính phi kim mạnh?</a:t>
            </a:r>
          </a:p>
        </p:txBody>
      </p:sp>
      <p:grpSp>
        <p:nvGrpSpPr>
          <p:cNvPr id="12294" name="Group 46"/>
          <p:cNvGrpSpPr>
            <a:grpSpLocks/>
          </p:cNvGrpSpPr>
          <p:nvPr/>
        </p:nvGrpSpPr>
        <p:grpSpPr bwMode="auto">
          <a:xfrm>
            <a:off x="2057400" y="817563"/>
            <a:ext cx="8458200" cy="2514600"/>
            <a:chOff x="816" y="624"/>
            <a:chExt cx="4272" cy="1584"/>
          </a:xfrm>
        </p:grpSpPr>
        <p:grpSp>
          <p:nvGrpSpPr>
            <p:cNvPr id="12297" name="Group 3"/>
            <p:cNvGrpSpPr>
              <a:grpSpLocks/>
            </p:cNvGrpSpPr>
            <p:nvPr/>
          </p:nvGrpSpPr>
          <p:grpSpPr bwMode="auto">
            <a:xfrm>
              <a:off x="816" y="960"/>
              <a:ext cx="4272" cy="624"/>
              <a:chOff x="720" y="480"/>
              <a:chExt cx="4272" cy="624"/>
            </a:xfrm>
          </p:grpSpPr>
          <p:sp>
            <p:nvSpPr>
              <p:cNvPr id="12316" name="AutoShape 4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720" y="480"/>
                <a:ext cx="384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2317" name="AutoShape 5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104" y="480"/>
                <a:ext cx="480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Liti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2318" name="AutoShape 6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584" y="480"/>
                <a:ext cx="480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</p:txBody>
          </p:sp>
          <p:sp>
            <p:nvSpPr>
              <p:cNvPr id="12319" name="AutoShape 7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064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</a:p>
            </p:txBody>
          </p:sp>
          <p:sp>
            <p:nvSpPr>
              <p:cNvPr id="12320" name="AutoShape 8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544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Cacbon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</a:p>
            </p:txBody>
          </p:sp>
          <p:sp>
            <p:nvSpPr>
              <p:cNvPr id="12321" name="AutoShape 9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024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Nitơ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</a:p>
            </p:txBody>
          </p:sp>
          <p:sp>
            <p:nvSpPr>
              <p:cNvPr id="12322" name="AutoShape 10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504" y="480"/>
                <a:ext cx="528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Oxi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</a:p>
            </p:txBody>
          </p:sp>
          <p:sp>
            <p:nvSpPr>
              <p:cNvPr id="12323" name="AutoShape 11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512" y="480"/>
                <a:ext cx="480" cy="624"/>
              </a:xfrm>
              <a:prstGeom prst="actionButtonBlank">
                <a:avLst/>
              </a:prstGeom>
              <a:solidFill>
                <a:srgbClr val="FF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Neon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</a:p>
            </p:txBody>
          </p:sp>
          <p:sp>
            <p:nvSpPr>
              <p:cNvPr id="12324" name="AutoShape 12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032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Flo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</a:t>
                </a:r>
              </a:p>
            </p:txBody>
          </p:sp>
        </p:grpSp>
        <p:sp>
          <p:nvSpPr>
            <p:cNvPr id="12298" name="AutoShape 1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200" y="624"/>
              <a:ext cx="480" cy="336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2299" name="AutoShape 1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680" y="624"/>
              <a:ext cx="480" cy="336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II</a:t>
              </a:r>
            </a:p>
          </p:txBody>
        </p:sp>
        <p:sp>
          <p:nvSpPr>
            <p:cNvPr id="12300" name="AutoShape 1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160" y="624"/>
              <a:ext cx="480" cy="336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III</a:t>
              </a:r>
            </a:p>
          </p:txBody>
        </p:sp>
        <p:sp>
          <p:nvSpPr>
            <p:cNvPr id="12301" name="AutoShape 1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640" y="624"/>
              <a:ext cx="480" cy="336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IV </a:t>
              </a:r>
            </a:p>
          </p:txBody>
        </p:sp>
        <p:sp>
          <p:nvSpPr>
            <p:cNvPr id="12302" name="AutoShape 1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120" y="624"/>
              <a:ext cx="480" cy="336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12303" name="AutoShape 1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00" y="624"/>
              <a:ext cx="528" cy="336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</a:t>
              </a:r>
            </a:p>
          </p:txBody>
        </p:sp>
        <p:sp>
          <p:nvSpPr>
            <p:cNvPr id="12304" name="AutoShape 1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128" y="624"/>
              <a:ext cx="480" cy="336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VII </a:t>
              </a:r>
            </a:p>
          </p:txBody>
        </p:sp>
        <p:sp>
          <p:nvSpPr>
            <p:cNvPr id="12305" name="AutoShape 2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608" y="624"/>
              <a:ext cx="480" cy="336"/>
            </a:xfrm>
            <a:prstGeom prst="actionButtonBlank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nhóm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VIII</a:t>
              </a:r>
            </a:p>
          </p:txBody>
        </p:sp>
        <p:grpSp>
          <p:nvGrpSpPr>
            <p:cNvPr id="12306" name="Group 21"/>
            <p:cNvGrpSpPr>
              <a:grpSpLocks/>
            </p:cNvGrpSpPr>
            <p:nvPr/>
          </p:nvGrpSpPr>
          <p:grpSpPr bwMode="auto">
            <a:xfrm>
              <a:off x="816" y="1584"/>
              <a:ext cx="4272" cy="624"/>
              <a:chOff x="720" y="480"/>
              <a:chExt cx="4272" cy="624"/>
            </a:xfrm>
          </p:grpSpPr>
          <p:sp>
            <p:nvSpPr>
              <p:cNvPr id="12307" name="AutoShape 22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720" y="480"/>
                <a:ext cx="384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2308" name="AutoShape 23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104" y="480"/>
                <a:ext cx="480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Natri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</a:p>
            </p:txBody>
          </p:sp>
          <p:sp>
            <p:nvSpPr>
              <p:cNvPr id="12309" name="AutoShape 24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584" y="480"/>
                <a:ext cx="480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Magie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</a:t>
                </a:r>
              </a:p>
            </p:txBody>
          </p:sp>
          <p:sp>
            <p:nvSpPr>
              <p:cNvPr id="12310" name="AutoShape 25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064" y="480"/>
                <a:ext cx="480" cy="624"/>
              </a:xfrm>
              <a:prstGeom prst="actionButtonBlank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Nhôm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</a:p>
            </p:txBody>
          </p:sp>
          <p:sp>
            <p:nvSpPr>
              <p:cNvPr id="12311" name="AutoShape 26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544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Silic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28</a:t>
                </a:r>
              </a:p>
            </p:txBody>
          </p:sp>
          <p:sp>
            <p:nvSpPr>
              <p:cNvPr id="12312" name="AutoShape 27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024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Photpho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31</a:t>
                </a:r>
              </a:p>
            </p:txBody>
          </p:sp>
          <p:sp>
            <p:nvSpPr>
              <p:cNvPr id="12313" name="AutoShape 28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504" y="480"/>
                <a:ext cx="528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Lưu huỳnh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32</a:t>
                </a:r>
              </a:p>
            </p:txBody>
          </p:sp>
          <p:sp>
            <p:nvSpPr>
              <p:cNvPr id="12314" name="AutoShape 29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512" y="480"/>
                <a:ext cx="480" cy="624"/>
              </a:xfrm>
              <a:prstGeom prst="actionButtonBlank">
                <a:avLst/>
              </a:prstGeom>
              <a:solidFill>
                <a:srgbClr val="FF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Agon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</a:t>
                </a:r>
              </a:p>
            </p:txBody>
          </p:sp>
          <p:sp>
            <p:nvSpPr>
              <p:cNvPr id="12315" name="AutoShape 30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032" y="480"/>
                <a:ext cx="480" cy="624"/>
              </a:xfrm>
              <a:prstGeom prst="actionButtonBlank">
                <a:avLst/>
              </a:prstGeom>
              <a:solidFill>
                <a:srgbClr val="FF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solidFill>
                      <a:srgbClr val="CC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Clo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35,5</a:t>
                </a:r>
              </a:p>
            </p:txBody>
          </p:sp>
        </p:grpSp>
      </p:grpSp>
      <p:sp>
        <p:nvSpPr>
          <p:cNvPr id="66" name="Text Box 42"/>
          <p:cNvSpPr txBox="1">
            <a:spLocks noChangeArrowheads="1"/>
          </p:cNvSpPr>
          <p:nvPr/>
        </p:nvSpPr>
        <p:spPr bwMode="auto">
          <a:xfrm>
            <a:off x="298450" y="5510213"/>
            <a:ext cx="1221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Trong một chu kỳ, tính phi kim của các nguyên tố biến đổi như thế nào?</a:t>
            </a:r>
          </a:p>
        </p:txBody>
      </p:sp>
      <p:sp>
        <p:nvSpPr>
          <p:cNvPr id="67" name="Text Box 44"/>
          <p:cNvSpPr txBox="1">
            <a:spLocks noChangeArrowheads="1"/>
          </p:cNvSpPr>
          <p:nvPr/>
        </p:nvSpPr>
        <p:spPr bwMode="auto">
          <a:xfrm>
            <a:off x="2233613" y="6113463"/>
            <a:ext cx="8347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2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phi kim của các nguyên tố tăng dần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6" grpId="0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28575" y="41275"/>
            <a:ext cx="7562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1) Trong một chu kỳ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2681288" y="2273300"/>
            <a:ext cx="6781800" cy="990600"/>
            <a:chOff x="720" y="480"/>
            <a:chExt cx="4272" cy="624"/>
          </a:xfrm>
        </p:grpSpPr>
        <p:sp>
          <p:nvSpPr>
            <p:cNvPr id="14373" name="AutoShape 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20" y="480"/>
              <a:ext cx="384" cy="624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4374" name="AutoShape 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04" y="480"/>
              <a:ext cx="480" cy="624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Liti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4375" name="AutoShape 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584" y="480"/>
              <a:ext cx="480" cy="624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Be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Beri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4376" name="AutoShape 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064" y="480"/>
              <a:ext cx="480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Bo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14377" name="AutoShape 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544" y="480"/>
              <a:ext cx="480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Cacbon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14378" name="AutoShape 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24" y="480"/>
              <a:ext cx="480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Nitơ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</a:p>
          </p:txBody>
        </p:sp>
        <p:sp>
          <p:nvSpPr>
            <p:cNvPr id="14379" name="AutoShape 1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504" y="480"/>
              <a:ext cx="528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Oxi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</a:p>
          </p:txBody>
        </p:sp>
        <p:sp>
          <p:nvSpPr>
            <p:cNvPr id="14380" name="AutoShape 1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512" y="480"/>
              <a:ext cx="480" cy="624"/>
            </a:xfrm>
            <a:prstGeom prst="actionButtonBlank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Ne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Neon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14381" name="AutoShape 1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032" y="480"/>
              <a:ext cx="480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Flo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19</a:t>
              </a:r>
            </a:p>
          </p:txBody>
        </p:sp>
      </p:grpSp>
      <p:sp>
        <p:nvSpPr>
          <p:cNvPr id="14340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90888" y="1739900"/>
            <a:ext cx="762000" cy="5334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4341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52888" y="1739900"/>
            <a:ext cx="762000" cy="5334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</p:txBody>
      </p:sp>
      <p:sp>
        <p:nvSpPr>
          <p:cNvPr id="14342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14888" y="1739900"/>
            <a:ext cx="762000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14343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76888" y="1739900"/>
            <a:ext cx="762000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</a:p>
        </p:txBody>
      </p:sp>
      <p:sp>
        <p:nvSpPr>
          <p:cNvPr id="14344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38888" y="1739900"/>
            <a:ext cx="762000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14345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00888" y="1739900"/>
            <a:ext cx="838200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</a:p>
        </p:txBody>
      </p:sp>
      <p:sp>
        <p:nvSpPr>
          <p:cNvPr id="14346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39088" y="1739900"/>
            <a:ext cx="762000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VII </a:t>
            </a:r>
          </a:p>
        </p:txBody>
      </p:sp>
      <p:sp>
        <p:nvSpPr>
          <p:cNvPr id="14347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01088" y="1739900"/>
            <a:ext cx="762000" cy="533400"/>
          </a:xfrm>
          <a:prstGeom prst="actionButtonBlank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</a:p>
        </p:txBody>
      </p:sp>
      <p:grpSp>
        <p:nvGrpSpPr>
          <p:cNvPr id="14348" name="Group 21"/>
          <p:cNvGrpSpPr>
            <a:grpSpLocks/>
          </p:cNvGrpSpPr>
          <p:nvPr/>
        </p:nvGrpSpPr>
        <p:grpSpPr bwMode="auto">
          <a:xfrm>
            <a:off x="2743200" y="5029200"/>
            <a:ext cx="6781800" cy="990600"/>
            <a:chOff x="720" y="480"/>
            <a:chExt cx="4272" cy="624"/>
          </a:xfrm>
        </p:grpSpPr>
        <p:sp>
          <p:nvSpPr>
            <p:cNvPr id="14364" name="AutoShape 2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20" y="480"/>
              <a:ext cx="384" cy="624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4365" name="AutoShape 2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04" y="480"/>
              <a:ext cx="480" cy="624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Na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Natri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23</a:t>
              </a:r>
            </a:p>
          </p:txBody>
        </p:sp>
        <p:sp>
          <p:nvSpPr>
            <p:cNvPr id="14366" name="AutoShape 2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584" y="480"/>
              <a:ext cx="480" cy="624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Mg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Magie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</a:p>
          </p:txBody>
        </p:sp>
        <p:sp>
          <p:nvSpPr>
            <p:cNvPr id="14367" name="AutoShape 2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064" y="480"/>
              <a:ext cx="480" cy="624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Al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Nhôm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27</a:t>
              </a:r>
            </a:p>
          </p:txBody>
        </p:sp>
        <p:sp>
          <p:nvSpPr>
            <p:cNvPr id="14368" name="AutoShape 2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544" y="480"/>
              <a:ext cx="480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Silic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28</a:t>
              </a:r>
            </a:p>
          </p:txBody>
        </p:sp>
        <p:sp>
          <p:nvSpPr>
            <p:cNvPr id="14369" name="AutoShape 2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24" y="480"/>
              <a:ext cx="480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Photpho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31</a:t>
              </a:r>
            </a:p>
          </p:txBody>
        </p:sp>
        <p:sp>
          <p:nvSpPr>
            <p:cNvPr id="14370" name="AutoShape 2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504" y="480"/>
              <a:ext cx="528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L.huỳnh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32</a:t>
              </a:r>
            </a:p>
          </p:txBody>
        </p:sp>
        <p:sp>
          <p:nvSpPr>
            <p:cNvPr id="14371" name="AutoShape 2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512" y="480"/>
              <a:ext cx="480" cy="624"/>
            </a:xfrm>
            <a:prstGeom prst="actionButtonBlank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Ar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Agon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14372" name="AutoShape 3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032" y="480"/>
              <a:ext cx="480" cy="624"/>
            </a:xfrm>
            <a:prstGeom prst="actionButtonBlank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17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Cl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Clo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35,5</a:t>
              </a:r>
            </a:p>
          </p:txBody>
        </p:sp>
      </p:grpSp>
      <p:sp>
        <p:nvSpPr>
          <p:cNvPr id="14349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52800" y="4495800"/>
            <a:ext cx="762000" cy="5334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4350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14800" y="4495800"/>
            <a:ext cx="762000" cy="5334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</p:txBody>
      </p:sp>
      <p:sp>
        <p:nvSpPr>
          <p:cNvPr id="1435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76800" y="4495800"/>
            <a:ext cx="762000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14352" name="AutoShape 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38800" y="4495800"/>
            <a:ext cx="762000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</a:p>
        </p:txBody>
      </p:sp>
      <p:sp>
        <p:nvSpPr>
          <p:cNvPr id="1435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00800" y="4495800"/>
            <a:ext cx="762000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1435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838200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</a:p>
        </p:txBody>
      </p:sp>
      <p:sp>
        <p:nvSpPr>
          <p:cNvPr id="14355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01000" y="4495800"/>
            <a:ext cx="762000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VII </a:t>
            </a:r>
          </a:p>
        </p:txBody>
      </p:sp>
      <p:sp>
        <p:nvSpPr>
          <p:cNvPr id="14356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63000" y="4495800"/>
            <a:ext cx="762000" cy="533400"/>
          </a:xfrm>
          <a:prstGeom prst="actionButtonBlank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</a:p>
        </p:txBody>
      </p:sp>
      <p:sp>
        <p:nvSpPr>
          <p:cNvPr id="430119" name="Line 39"/>
          <p:cNvSpPr>
            <a:spLocks noChangeShapeType="1"/>
          </p:cNvSpPr>
          <p:nvPr/>
        </p:nvSpPr>
        <p:spPr bwMode="auto">
          <a:xfrm>
            <a:off x="2874963" y="3879850"/>
            <a:ext cx="6553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0" name="Text Box 40"/>
          <p:cNvSpPr txBox="1">
            <a:spLocks noChangeArrowheads="1"/>
          </p:cNvSpPr>
          <p:nvPr/>
        </p:nvSpPr>
        <p:spPr bwMode="auto">
          <a:xfrm>
            <a:off x="1612900" y="3111500"/>
            <a:ext cx="1143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Đầu chu kỳ</a:t>
            </a:r>
          </a:p>
        </p:txBody>
      </p:sp>
      <p:sp>
        <p:nvSpPr>
          <p:cNvPr id="430121" name="Text Box 41"/>
          <p:cNvSpPr txBox="1">
            <a:spLocks noChangeArrowheads="1"/>
          </p:cNvSpPr>
          <p:nvPr/>
        </p:nvSpPr>
        <p:spPr bwMode="auto">
          <a:xfrm>
            <a:off x="9525000" y="3070225"/>
            <a:ext cx="1143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Cuối chu kỳ</a:t>
            </a:r>
          </a:p>
        </p:txBody>
      </p:sp>
      <p:sp>
        <p:nvSpPr>
          <p:cNvPr id="430122" name="Text Box 42"/>
          <p:cNvSpPr txBox="1">
            <a:spLocks noChangeArrowheads="1"/>
          </p:cNvSpPr>
          <p:nvPr/>
        </p:nvSpPr>
        <p:spPr bwMode="auto">
          <a:xfrm>
            <a:off x="5195888" y="366713"/>
            <a:ext cx="69342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kim loại của các nguyên tố biến đổi như thế nào?</a:t>
            </a:r>
          </a:p>
        </p:txBody>
      </p:sp>
      <p:sp>
        <p:nvSpPr>
          <p:cNvPr id="430123" name="Text Box 43"/>
          <p:cNvSpPr txBox="1">
            <a:spLocks noChangeArrowheads="1"/>
          </p:cNvSpPr>
          <p:nvPr/>
        </p:nvSpPr>
        <p:spPr bwMode="auto">
          <a:xfrm>
            <a:off x="5195888" y="858838"/>
            <a:ext cx="67881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phi kim của các nguyên tố biến đổi như thế nào?</a:t>
            </a:r>
          </a:p>
        </p:txBody>
      </p:sp>
      <p:sp>
        <p:nvSpPr>
          <p:cNvPr id="430124" name="Text Box 44"/>
          <p:cNvSpPr txBox="1">
            <a:spLocks noChangeArrowheads="1"/>
          </p:cNvSpPr>
          <p:nvPr/>
        </p:nvSpPr>
        <p:spPr bwMode="auto">
          <a:xfrm>
            <a:off x="3505200" y="3273425"/>
            <a:ext cx="688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kim loại của các nguyên tố giảm dần, </a:t>
            </a:r>
          </a:p>
        </p:txBody>
      </p:sp>
      <p:sp>
        <p:nvSpPr>
          <p:cNvPr id="430125" name="Text Box 45"/>
          <p:cNvSpPr txBox="1">
            <a:spLocks noChangeArrowheads="1"/>
          </p:cNvSpPr>
          <p:nvPr/>
        </p:nvSpPr>
        <p:spPr bwMode="auto">
          <a:xfrm>
            <a:off x="2986088" y="387985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thời tính phi kim của các nguyên tố tăng dần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0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0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9" grpId="0" animBg="1"/>
      <p:bldP spid="430120" grpId="0"/>
      <p:bldP spid="430121" grpId="0"/>
      <p:bldP spid="430122" grpId="0"/>
      <p:bldP spid="430123" grpId="0"/>
      <p:bldP spid="430124" grpId="0"/>
      <p:bldP spid="4301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300" name="Text Box 4"/>
          <p:cNvSpPr txBox="1">
            <a:spLocks noChangeArrowheads="1"/>
          </p:cNvSpPr>
          <p:nvPr/>
        </p:nvSpPr>
        <p:spPr bwMode="auto">
          <a:xfrm>
            <a:off x="9512300" y="1065213"/>
            <a:ext cx="2679700" cy="267811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rút ra kết luận về sự biến đổi tính chất của các nguyên tố trong 1 chu kì?</a:t>
            </a:r>
          </a:p>
        </p:txBody>
      </p:sp>
      <p:sp>
        <p:nvSpPr>
          <p:cNvPr id="15363" name="AutoShape 26"/>
          <p:cNvSpPr>
            <a:spLocks noChangeArrowheads="1"/>
          </p:cNvSpPr>
          <p:nvPr/>
        </p:nvSpPr>
        <p:spPr bwMode="auto">
          <a:xfrm rot="10800000">
            <a:off x="1054100" y="3962400"/>
            <a:ext cx="2085975" cy="457200"/>
          </a:xfrm>
          <a:prstGeom prst="wedgeRoundRectCallout">
            <a:avLst>
              <a:gd name="adj1" fmla="val -48481"/>
              <a:gd name="adj2" fmla="val 119792"/>
              <a:gd name="adj3" fmla="val 16667"/>
            </a:avLst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 chu kỳ</a:t>
            </a:r>
          </a:p>
        </p:txBody>
      </p:sp>
      <p:sp>
        <p:nvSpPr>
          <p:cNvPr id="15364" name="AutoShape 27"/>
          <p:cNvSpPr>
            <a:spLocks noChangeArrowheads="1"/>
          </p:cNvSpPr>
          <p:nvPr/>
        </p:nvSpPr>
        <p:spPr bwMode="auto">
          <a:xfrm rot="10800000">
            <a:off x="4635500" y="3962400"/>
            <a:ext cx="2133600" cy="457200"/>
          </a:xfrm>
          <a:prstGeom prst="wedgeRoundRectCallout">
            <a:avLst>
              <a:gd name="adj1" fmla="val -90255"/>
              <a:gd name="adj2" fmla="val 131593"/>
              <a:gd name="adj3" fmla="val 16667"/>
            </a:avLst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 chu kỳ</a:t>
            </a:r>
          </a:p>
        </p:txBody>
      </p:sp>
      <p:sp>
        <p:nvSpPr>
          <p:cNvPr id="15365" name="AutoShape 28"/>
          <p:cNvSpPr>
            <a:spLocks noChangeArrowheads="1"/>
          </p:cNvSpPr>
          <p:nvPr/>
        </p:nvSpPr>
        <p:spPr bwMode="auto">
          <a:xfrm rot="10800000">
            <a:off x="6997700" y="3860800"/>
            <a:ext cx="2514600" cy="558800"/>
          </a:xfrm>
          <a:prstGeom prst="wedgeRoundRectCallout">
            <a:avLst>
              <a:gd name="adj1" fmla="val -4106"/>
              <a:gd name="adj2" fmla="val 94884"/>
              <a:gd name="adj3" fmla="val 16667"/>
            </a:avLst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thúc chu kỳ</a:t>
            </a:r>
          </a:p>
        </p:txBody>
      </p:sp>
      <p:sp>
        <p:nvSpPr>
          <p:cNvPr id="439328" name="AutoShape 32"/>
          <p:cNvSpPr>
            <a:spLocks/>
          </p:cNvSpPr>
          <p:nvPr/>
        </p:nvSpPr>
        <p:spPr bwMode="auto">
          <a:xfrm>
            <a:off x="2120900" y="7156450"/>
            <a:ext cx="96838" cy="1454150"/>
          </a:xfrm>
          <a:prstGeom prst="rightBrace">
            <a:avLst>
              <a:gd name="adj1" fmla="val 125136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9329" name="Text Box 33"/>
          <p:cNvSpPr txBox="1">
            <a:spLocks noChangeArrowheads="1"/>
          </p:cNvSpPr>
          <p:nvPr/>
        </p:nvSpPr>
        <p:spPr bwMode="auto">
          <a:xfrm>
            <a:off x="2205038" y="7527925"/>
            <a:ext cx="1752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 loại mạnh</a:t>
            </a:r>
          </a:p>
        </p:txBody>
      </p:sp>
      <p:sp>
        <p:nvSpPr>
          <p:cNvPr id="439330" name="AutoShape 34"/>
          <p:cNvSpPr>
            <a:spLocks/>
          </p:cNvSpPr>
          <p:nvPr/>
        </p:nvSpPr>
        <p:spPr bwMode="auto">
          <a:xfrm>
            <a:off x="5168900" y="7277100"/>
            <a:ext cx="117475" cy="1333500"/>
          </a:xfrm>
          <a:prstGeom prst="rightBrace">
            <a:avLst>
              <a:gd name="adj1" fmla="val 94595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9331" name="Text Box 35"/>
          <p:cNvSpPr txBox="1">
            <a:spLocks noChangeArrowheads="1"/>
          </p:cNvSpPr>
          <p:nvPr/>
        </p:nvSpPr>
        <p:spPr bwMode="auto">
          <a:xfrm>
            <a:off x="5305425" y="7602538"/>
            <a:ext cx="146367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 Kim mạnh</a:t>
            </a:r>
          </a:p>
        </p:txBody>
      </p:sp>
      <p:sp>
        <p:nvSpPr>
          <p:cNvPr id="439335" name="AutoShape 39"/>
          <p:cNvSpPr>
            <a:spLocks/>
          </p:cNvSpPr>
          <p:nvPr/>
        </p:nvSpPr>
        <p:spPr bwMode="auto">
          <a:xfrm>
            <a:off x="7759700" y="7218363"/>
            <a:ext cx="74613" cy="1239837"/>
          </a:xfrm>
          <a:prstGeom prst="rightBrace">
            <a:avLst>
              <a:gd name="adj1" fmla="val 138474"/>
              <a:gd name="adj2" fmla="val 50000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9336" name="Text Box 40"/>
          <p:cNvSpPr txBox="1">
            <a:spLocks noChangeArrowheads="1"/>
          </p:cNvSpPr>
          <p:nvPr/>
        </p:nvSpPr>
        <p:spPr bwMode="auto">
          <a:xfrm>
            <a:off x="7988300" y="7543800"/>
            <a:ext cx="1447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 hiếm</a:t>
            </a:r>
          </a:p>
        </p:txBody>
      </p:sp>
      <p:sp>
        <p:nvSpPr>
          <p:cNvPr id="15372" name="AutoShape 41"/>
          <p:cNvSpPr>
            <a:spLocks noChangeArrowheads="1"/>
          </p:cNvSpPr>
          <p:nvPr/>
        </p:nvSpPr>
        <p:spPr bwMode="auto">
          <a:xfrm>
            <a:off x="3636963" y="-3175"/>
            <a:ext cx="7696200" cy="609600"/>
          </a:xfrm>
          <a:prstGeom prst="flowChartAlternateProcess">
            <a:avLst/>
          </a:prstGeom>
          <a:gradFill rotWithShape="1">
            <a:gsLst>
              <a:gs pos="0">
                <a:srgbClr val="414100"/>
              </a:gs>
              <a:gs pos="50000">
                <a:srgbClr val="FFFF00"/>
              </a:gs>
              <a:gs pos="100000">
                <a:srgbClr val="4141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LƯỢC VỀ BẢNG TUẦN HOÀN CÁC NGUYÊN TỐ HÓA HỌC</a:t>
            </a:r>
          </a:p>
        </p:txBody>
      </p:sp>
      <p:grpSp>
        <p:nvGrpSpPr>
          <p:cNvPr id="15373" name="Group 60"/>
          <p:cNvGrpSpPr>
            <a:grpSpLocks/>
          </p:cNvGrpSpPr>
          <p:nvPr/>
        </p:nvGrpSpPr>
        <p:grpSpPr bwMode="auto">
          <a:xfrm>
            <a:off x="2759075" y="1585913"/>
            <a:ext cx="809625" cy="1987550"/>
            <a:chOff x="1456" y="551"/>
            <a:chExt cx="483" cy="1252"/>
          </a:xfrm>
        </p:grpSpPr>
        <p:sp>
          <p:nvSpPr>
            <p:cNvPr id="15405" name="AutoShape 6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456" y="551"/>
              <a:ext cx="480" cy="624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Liti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5406" name="AutoShape 6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459" y="1179"/>
              <a:ext cx="480" cy="624"/>
            </a:xfrm>
            <a:prstGeom prst="actionButtonBlank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Na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Natri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23</a:t>
              </a:r>
            </a:p>
          </p:txBody>
        </p:sp>
      </p:grpSp>
      <p:sp>
        <p:nvSpPr>
          <p:cNvPr id="15374" name="AutoShape 6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97100" y="1600200"/>
            <a:ext cx="609600" cy="9906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39361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01938" y="1600200"/>
            <a:ext cx="762000" cy="9906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Liti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5376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8700" y="1600200"/>
            <a:ext cx="762000" cy="9906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Beri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5377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30700" y="1600200"/>
            <a:ext cx="762000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15378" name="AutoShape 6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92700" y="1600200"/>
            <a:ext cx="762000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Cacbon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15379" name="AutoShape 6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54700" y="1600200"/>
            <a:ext cx="762000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Nit</a:t>
            </a:r>
            <a:r>
              <a:rPr 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15380" name="AutoShape 7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16700" y="1600200"/>
            <a:ext cx="838200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15381" name="AutoShape 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16900" y="1600200"/>
            <a:ext cx="889000" cy="990600"/>
          </a:xfrm>
          <a:prstGeom prst="actionButtonBlank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Neon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15382" name="AutoShape 7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29500" y="1604963"/>
            <a:ext cx="838200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Flo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15383" name="AutoShape 7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06700" y="1066800"/>
            <a:ext cx="762000" cy="5334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5384" name="AutoShape 7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68700" y="1066800"/>
            <a:ext cx="762000" cy="5334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</p:txBody>
      </p:sp>
      <p:sp>
        <p:nvSpPr>
          <p:cNvPr id="15385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30700" y="1066800"/>
            <a:ext cx="762000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óm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15386" name="AutoShape 7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92700" y="1066800"/>
            <a:ext cx="762000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óm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</a:p>
        </p:txBody>
      </p:sp>
      <p:sp>
        <p:nvSpPr>
          <p:cNvPr id="15387" name="AutoShape 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54700" y="1066800"/>
            <a:ext cx="762000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15388" name="AutoShape 7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16700" y="1066800"/>
            <a:ext cx="812800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</a:p>
        </p:txBody>
      </p:sp>
      <p:sp>
        <p:nvSpPr>
          <p:cNvPr id="15389" name="AutoShape 7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29500" y="1066800"/>
            <a:ext cx="838200" cy="5334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óm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VII </a:t>
            </a:r>
          </a:p>
        </p:txBody>
      </p:sp>
      <p:sp>
        <p:nvSpPr>
          <p:cNvPr id="15390" name="AutoShape 8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67700" y="1084263"/>
            <a:ext cx="838200" cy="533400"/>
          </a:xfrm>
          <a:prstGeom prst="actionButtonBlank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óm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</a:p>
        </p:txBody>
      </p:sp>
      <p:sp>
        <p:nvSpPr>
          <p:cNvPr id="15391" name="AutoShape 8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01863" y="2597150"/>
            <a:ext cx="609600" cy="9906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39378" name="AutoShape 8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06700" y="2597150"/>
            <a:ext cx="762000" cy="9906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Natri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15393" name="AutoShape 8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73463" y="2597150"/>
            <a:ext cx="762000" cy="9906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Magie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15394" name="AutoShape 8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35463" y="2597150"/>
            <a:ext cx="762000" cy="990600"/>
          </a:xfrm>
          <a:prstGeom prst="actionButtonBlank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15395" name="AutoShape 8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97463" y="2597150"/>
            <a:ext cx="762000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Silic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15396" name="AutoShape 8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59463" y="2597150"/>
            <a:ext cx="762000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Photpho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</a:p>
        </p:txBody>
      </p:sp>
      <p:sp>
        <p:nvSpPr>
          <p:cNvPr id="15397" name="AutoShape 8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21463" y="2597150"/>
            <a:ext cx="838200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Lưu huỳnh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15398" name="AutoShape 8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1663" y="2597150"/>
            <a:ext cx="884237" cy="990600"/>
          </a:xfrm>
          <a:prstGeom prst="actionButtonBlank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Agon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15399" name="AutoShape 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29500" y="2595563"/>
            <a:ext cx="838200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Clo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35,5</a:t>
            </a:r>
          </a:p>
        </p:txBody>
      </p:sp>
      <p:sp>
        <p:nvSpPr>
          <p:cNvPr id="439392" name="AutoShape 9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35850" y="1571625"/>
            <a:ext cx="838200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Flo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439393" name="AutoShape 9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35850" y="2562225"/>
            <a:ext cx="838200" cy="990600"/>
          </a:xfrm>
          <a:prstGeom prst="actionButtonBlank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Clo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35,5</a:t>
            </a:r>
          </a:p>
        </p:txBody>
      </p:sp>
      <p:sp>
        <p:nvSpPr>
          <p:cNvPr id="439394" name="AutoShape 9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45475" y="1600200"/>
            <a:ext cx="889000" cy="990600"/>
          </a:xfrm>
          <a:prstGeom prst="actionButtonBlank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Neon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439395" name="AutoShape 9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45475" y="2590800"/>
            <a:ext cx="884238" cy="990600"/>
          </a:xfrm>
          <a:prstGeom prst="actionButtonBlank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Agon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15404" name="AutoShape 5"/>
          <p:cNvSpPr>
            <a:spLocks noChangeArrowheads="1"/>
          </p:cNvSpPr>
          <p:nvPr/>
        </p:nvSpPr>
        <p:spPr bwMode="auto">
          <a:xfrm>
            <a:off x="1054100" y="17463"/>
            <a:ext cx="2509838" cy="585787"/>
          </a:xfrm>
          <a:prstGeom prst="flowChartTerminator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Tiết 40. Bài 31: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-0.19167 0.432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9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216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19167 0.4328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39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2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96296E-6 L -0.06653 -0.3347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39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-1673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85185E-6 L -0.04752 -0.336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39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3" y="-1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-0.20781 0.4365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39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91" y="2182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-0.20911 0.4476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39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56" y="2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47 0.00348 L 0.06393 -0.3120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39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0" y="-1578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53 -0.00231 L 0.07253 -0.3354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39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44444E-6 L -0.01588 0.4388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39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4" y="2194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62 0.4611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39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2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07407E-6 L 0.11576 -0.3280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39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81" y="-1641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10938 -0.3164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39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69" y="-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9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9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0" grpId="0" animBg="1"/>
      <p:bldP spid="439328" grpId="0" animBg="1"/>
      <p:bldP spid="439329" grpId="0"/>
      <p:bldP spid="439330" grpId="0" animBg="1"/>
      <p:bldP spid="439331" grpId="0"/>
      <p:bldP spid="439335" grpId="0" animBg="1"/>
      <p:bldP spid="439336" grpId="0"/>
      <p:bldP spid="439361" grpId="0" animBg="1"/>
      <p:bldP spid="439378" grpId="0" animBg="1"/>
      <p:bldP spid="439392" grpId="0" animBg="1"/>
      <p:bldP spid="439393" grpId="0" animBg="1"/>
      <p:bldP spid="439394" grpId="0" animBg="1"/>
      <p:bldP spid="4393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152400" y="1323975"/>
            <a:ext cx="7562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Trong một chu kỳ</a:t>
            </a: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457200" y="2090738"/>
            <a:ext cx="1173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chu kì, khi đi từ đầu tới cuối chu kì theo chiều tăng dần của điện tích hạt nhân:</a:t>
            </a:r>
          </a:p>
        </p:txBody>
      </p:sp>
      <p:grpSp>
        <p:nvGrpSpPr>
          <p:cNvPr id="264197" name="Group 5"/>
          <p:cNvGrpSpPr>
            <a:grpSpLocks/>
          </p:cNvGrpSpPr>
          <p:nvPr/>
        </p:nvGrpSpPr>
        <p:grpSpPr bwMode="auto">
          <a:xfrm>
            <a:off x="423863" y="3224213"/>
            <a:ext cx="11463337" cy="2014537"/>
            <a:chOff x="0" y="1680"/>
            <a:chExt cx="5760" cy="1269"/>
          </a:xfrm>
        </p:grpSpPr>
        <p:sp>
          <p:nvSpPr>
            <p:cNvPr id="16392" name="Text Box 6"/>
            <p:cNvSpPr txBox="1">
              <a:spLocks noChangeArrowheads="1"/>
            </p:cNvSpPr>
            <p:nvPr/>
          </p:nvSpPr>
          <p:spPr bwMode="auto">
            <a:xfrm>
              <a:off x="0" y="1680"/>
              <a:ext cx="5760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>
                  <a:solidFill>
                    <a:srgbClr val="66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>
                  <a:solidFill>
                    <a:srgbClr val="8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 kim loại của các nguyên tố giảm dần, đồng thời tính phi kim của các nguyên tố tăng dần</a:t>
              </a:r>
            </a:p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b="1">
                  <a:solidFill>
                    <a:srgbClr val="8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Đầu chu kì là 1 kim loại kiềm, cuối chu kì là 1 halogen, kết thúc chu kì là 1 khí hiếm</a:t>
              </a:r>
            </a:p>
          </p:txBody>
        </p:sp>
        <p:graphicFrame>
          <p:nvGraphicFramePr>
            <p:cNvPr id="16393" name="Object 7"/>
            <p:cNvGraphicFramePr>
              <a:graphicFrameLocks noChangeAspect="1"/>
            </p:cNvGraphicFramePr>
            <p:nvPr/>
          </p:nvGraphicFramePr>
          <p:xfrm>
            <a:off x="0" y="2448"/>
            <a:ext cx="24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4" name="Equation" r:id="rId3" imgW="190417" imgH="152334" progId="Equation.3">
                    <p:embed/>
                  </p:oleObj>
                </mc:Choice>
                <mc:Fallback>
                  <p:oleObj name="Equation" r:id="rId3" imgW="190417" imgH="152334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448"/>
                          <a:ext cx="240" cy="192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990000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389" name="AutoShape 8"/>
          <p:cNvSpPr>
            <a:spLocks noChangeArrowheads="1"/>
          </p:cNvSpPr>
          <p:nvPr/>
        </p:nvSpPr>
        <p:spPr bwMode="auto">
          <a:xfrm>
            <a:off x="2895600" y="76200"/>
            <a:ext cx="7696200" cy="609600"/>
          </a:xfrm>
          <a:prstGeom prst="flowChartAlternateProcess">
            <a:avLst/>
          </a:prstGeom>
          <a:gradFill rotWithShape="1">
            <a:gsLst>
              <a:gs pos="0">
                <a:srgbClr val="414100"/>
              </a:gs>
              <a:gs pos="50000">
                <a:srgbClr val="FFFF00"/>
              </a:gs>
              <a:gs pos="100000">
                <a:srgbClr val="4141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LƯỢC VỀ BẢNG TUẦN HOÀN CÁC NGUYÊN TỐ HÓA HỌC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133350" y="839788"/>
            <a:ext cx="1203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Sự biến đổi tính chất của của các nguyên tố trong bảng tuần hoàn</a:t>
            </a:r>
          </a:p>
        </p:txBody>
      </p:sp>
      <p:sp>
        <p:nvSpPr>
          <p:cNvPr id="16391" name="AutoShape 5"/>
          <p:cNvSpPr>
            <a:spLocks noChangeArrowheads="1"/>
          </p:cNvSpPr>
          <p:nvPr/>
        </p:nvSpPr>
        <p:spPr bwMode="auto">
          <a:xfrm>
            <a:off x="423863" y="76200"/>
            <a:ext cx="2509837" cy="585788"/>
          </a:xfrm>
          <a:prstGeom prst="flowChartTerminator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Tiết 40. Bài 31: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7"/>
          <p:cNvSpPr txBox="1">
            <a:spLocks noChangeArrowheads="1"/>
          </p:cNvSpPr>
          <p:nvPr/>
        </p:nvSpPr>
        <p:spPr bwMode="auto">
          <a:xfrm>
            <a:off x="1524000" y="0"/>
            <a:ext cx="222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600" b="1" u="sng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tập:</a:t>
            </a:r>
          </a:p>
        </p:txBody>
      </p:sp>
      <p:sp>
        <p:nvSpPr>
          <p:cNvPr id="17411" name="Text Box 36"/>
          <p:cNvSpPr txBox="1">
            <a:spLocks noChangeArrowheads="1"/>
          </p:cNvSpPr>
          <p:nvPr/>
        </p:nvSpPr>
        <p:spPr bwMode="auto">
          <a:xfrm>
            <a:off x="3581400" y="0"/>
            <a:ext cx="7315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194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66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338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910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sắp xếp các nguyên tố sau theo trình tự:</a:t>
            </a:r>
          </a:p>
        </p:txBody>
      </p:sp>
      <p:sp>
        <p:nvSpPr>
          <p:cNvPr id="17412" name="Text Box 37"/>
          <p:cNvSpPr txBox="1">
            <a:spLocks noChangeArrowheads="1"/>
          </p:cNvSpPr>
          <p:nvPr/>
        </p:nvSpPr>
        <p:spPr bwMode="auto">
          <a:xfrm>
            <a:off x="3581400" y="457200"/>
            <a:ext cx="6118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194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66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338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910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Tính kim loại giảm dần: Ca, K, Fe</a:t>
            </a:r>
          </a:p>
        </p:txBody>
      </p:sp>
      <p:sp>
        <p:nvSpPr>
          <p:cNvPr id="17413" name="Text Box 38"/>
          <p:cNvSpPr txBox="1">
            <a:spLocks noChangeArrowheads="1"/>
          </p:cNvSpPr>
          <p:nvPr/>
        </p:nvSpPr>
        <p:spPr bwMode="auto">
          <a:xfrm>
            <a:off x="3559175" y="838200"/>
            <a:ext cx="6118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194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66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338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91000" indent="-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Tính phi kim tăng dần:  O, C, F</a:t>
            </a:r>
          </a:p>
        </p:txBody>
      </p:sp>
      <p:pic>
        <p:nvPicPr>
          <p:cNvPr id="2990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8839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9047" name="Oval 39"/>
          <p:cNvSpPr>
            <a:spLocks noChangeArrowheads="1"/>
          </p:cNvSpPr>
          <p:nvPr/>
        </p:nvSpPr>
        <p:spPr bwMode="auto">
          <a:xfrm>
            <a:off x="2728913" y="3248025"/>
            <a:ext cx="304800" cy="3810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048" name="Oval 40"/>
          <p:cNvSpPr>
            <a:spLocks noChangeArrowheads="1"/>
          </p:cNvSpPr>
          <p:nvPr/>
        </p:nvSpPr>
        <p:spPr bwMode="auto">
          <a:xfrm>
            <a:off x="2362200" y="3248025"/>
            <a:ext cx="304800" cy="3810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049" name="Oval 41"/>
          <p:cNvSpPr>
            <a:spLocks noChangeArrowheads="1"/>
          </p:cNvSpPr>
          <p:nvPr/>
        </p:nvSpPr>
        <p:spPr bwMode="auto">
          <a:xfrm>
            <a:off x="5486400" y="3219450"/>
            <a:ext cx="304800" cy="3810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9081" name="Group 73"/>
          <p:cNvGrpSpPr>
            <a:grpSpLocks/>
          </p:cNvGrpSpPr>
          <p:nvPr/>
        </p:nvGrpSpPr>
        <p:grpSpPr bwMode="auto">
          <a:xfrm>
            <a:off x="8181975" y="2181225"/>
            <a:ext cx="1833563" cy="485775"/>
            <a:chOff x="4194" y="1374"/>
            <a:chExt cx="1155" cy="306"/>
          </a:xfrm>
        </p:grpSpPr>
        <p:sp>
          <p:nvSpPr>
            <p:cNvPr id="17419" name="Oval 66"/>
            <p:cNvSpPr>
              <a:spLocks noChangeArrowheads="1"/>
            </p:cNvSpPr>
            <p:nvPr/>
          </p:nvSpPr>
          <p:spPr bwMode="auto">
            <a:xfrm>
              <a:off x="4800" y="1392"/>
              <a:ext cx="240" cy="28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20" name="Oval 67"/>
            <p:cNvSpPr>
              <a:spLocks noChangeArrowheads="1"/>
            </p:cNvSpPr>
            <p:nvPr/>
          </p:nvSpPr>
          <p:spPr bwMode="auto">
            <a:xfrm>
              <a:off x="5109" y="1374"/>
              <a:ext cx="240" cy="28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21" name="Oval 68"/>
            <p:cNvSpPr>
              <a:spLocks noChangeArrowheads="1"/>
            </p:cNvSpPr>
            <p:nvPr/>
          </p:nvSpPr>
          <p:spPr bwMode="auto">
            <a:xfrm>
              <a:off x="4194" y="1374"/>
              <a:ext cx="240" cy="28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9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9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9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9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9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9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9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9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47" grpId="0" animBg="1"/>
      <p:bldP spid="299048" grpId="0" animBg="1"/>
      <p:bldP spid="2990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7"/>
          <p:cNvSpPr txBox="1">
            <a:spLocks noChangeArrowheads="1"/>
          </p:cNvSpPr>
          <p:nvPr/>
        </p:nvSpPr>
        <p:spPr bwMode="auto">
          <a:xfrm>
            <a:off x="238125" y="1371600"/>
            <a:ext cx="4057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2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Trong một chu kỳ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38125" y="1935163"/>
            <a:ext cx="7562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2) Trong một nhóm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52400" y="784225"/>
            <a:ext cx="1203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Sự biến đổi tính chất của của các nguyên tố trong bảng tuần hoàn</a:t>
            </a:r>
          </a:p>
        </p:txBody>
      </p:sp>
      <p:sp>
        <p:nvSpPr>
          <p:cNvPr id="18437" name="AutoShape 8"/>
          <p:cNvSpPr>
            <a:spLocks noChangeArrowheads="1"/>
          </p:cNvSpPr>
          <p:nvPr/>
        </p:nvSpPr>
        <p:spPr bwMode="auto">
          <a:xfrm>
            <a:off x="2895600" y="76200"/>
            <a:ext cx="7696200" cy="609600"/>
          </a:xfrm>
          <a:prstGeom prst="flowChartAlternateProcess">
            <a:avLst/>
          </a:prstGeom>
          <a:gradFill rotWithShape="1">
            <a:gsLst>
              <a:gs pos="0">
                <a:srgbClr val="414100"/>
              </a:gs>
              <a:gs pos="50000">
                <a:srgbClr val="FFFF00"/>
              </a:gs>
              <a:gs pos="100000">
                <a:srgbClr val="4141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LƯỢC VỀ BẢNG TUẦN HOÀN CÁC NGUYÊN TỐ HÓA HỌC</a:t>
            </a:r>
          </a:p>
        </p:txBody>
      </p:sp>
      <p:pic>
        <p:nvPicPr>
          <p:cNvPr id="1843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2" t="8372" r="70071" b="11993"/>
          <a:stretch>
            <a:fillRect/>
          </a:stretch>
        </p:blipFill>
        <p:spPr bwMode="auto">
          <a:xfrm>
            <a:off x="10820400" y="727075"/>
            <a:ext cx="1143000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667000" y="3178175"/>
            <a:ext cx="6370638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600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tính chất cơ bản của các nguyên tố trong nhóm I?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2566988" y="4495800"/>
            <a:ext cx="71866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36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tính kim loại Na và K?</a:t>
            </a:r>
            <a:r>
              <a:rPr lang="en-US" sz="36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828213" y="2155825"/>
            <a:ext cx="992187" cy="727075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837738" y="3114675"/>
            <a:ext cx="992187" cy="666750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837738" y="3983038"/>
            <a:ext cx="992187" cy="727075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1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837738" y="5792788"/>
            <a:ext cx="992187" cy="788987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2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837738" y="4819650"/>
            <a:ext cx="992187" cy="847725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18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837738" y="1255713"/>
            <a:ext cx="992187" cy="728662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18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7" name="AutoShape 5"/>
          <p:cNvSpPr>
            <a:spLocks noChangeArrowheads="1"/>
          </p:cNvSpPr>
          <p:nvPr/>
        </p:nvSpPr>
        <p:spPr bwMode="auto">
          <a:xfrm>
            <a:off x="409575" y="46038"/>
            <a:ext cx="2509838" cy="585787"/>
          </a:xfrm>
          <a:prstGeom prst="flowChartTerminator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Tiết 40. Bài 31: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312&quot;/&gt;&lt;/object&gt;&lt;object type=&quot;3&quot; unique_id=&quot;10005&quot;&gt;&lt;property id=&quot;20148&quot; value=&quot;5&quot;/&gt;&lt;property id=&quot;20300&quot; value=&quot;Slide 2&quot;/&gt;&lt;property id=&quot;20307&quot; value=&quot;313&quot;/&gt;&lt;/object&gt;&lt;object type=&quot;3&quot; unique_id=&quot;10006&quot;&gt;&lt;property id=&quot;20148&quot; value=&quot;5&quot;/&gt;&lt;property id=&quot;20300&quot; value=&quot;Slide 3&quot;/&gt;&lt;property id=&quot;20307&quot; value=&quot;314&quot;/&gt;&lt;/object&gt;&lt;object type=&quot;3&quot; unique_id=&quot;10007&quot;&gt;&lt;property id=&quot;20148&quot; value=&quot;5&quot;/&gt;&lt;property id=&quot;20300&quot; value=&quot;Slide 4&quot;/&gt;&lt;property id=&quot;20307&quot; value=&quot;357&quot;/&gt;&lt;/object&gt;&lt;object type=&quot;3&quot; unique_id=&quot;10008&quot;&gt;&lt;property id=&quot;20148&quot; value=&quot;5&quot;/&gt;&lt;property id=&quot;20300&quot; value=&quot;Slide 5&quot;/&gt;&lt;property id=&quot;20307&quot; value=&quot;358&quot;/&gt;&lt;/object&gt;&lt;object type=&quot;3&quot; unique_id=&quot;10009&quot;&gt;&lt;property id=&quot;20148&quot; value=&quot;5&quot;/&gt;&lt;property id=&quot;20300&quot; value=&quot;Slide 6&quot;/&gt;&lt;property id=&quot;20307&quot; value=&quot;359&quot;/&gt;&lt;/object&gt;&lt;object type=&quot;3&quot; unique_id=&quot;10010&quot;&gt;&lt;property id=&quot;20148&quot; value=&quot;5&quot;/&gt;&lt;property id=&quot;20300&quot; value=&quot;Slide 7&quot;/&gt;&lt;property id=&quot;20307&quot; value=&quot;316&quot;/&gt;&lt;/object&gt;&lt;object type=&quot;3&quot; unique_id=&quot;10011&quot;&gt;&lt;property id=&quot;20148&quot; value=&quot;5&quot;/&gt;&lt;property id=&quot;20300&quot; value=&quot;Slide 8&quot;/&gt;&lt;property id=&quot;20307&quot; value=&quot;319&quot;/&gt;&lt;/object&gt;&lt;object type=&quot;3&quot; unique_id=&quot;10012&quot;&gt;&lt;property id=&quot;20148&quot; value=&quot;5&quot;/&gt;&lt;property id=&quot;20300&quot; value=&quot;Slide 9&quot;/&gt;&lt;property id=&quot;20307&quot; value=&quot;320&quot;/&gt;&lt;/object&gt;&lt;object type=&quot;3&quot; unique_id=&quot;10013&quot;&gt;&lt;property id=&quot;20148&quot; value=&quot;5&quot;/&gt;&lt;property id=&quot;20300&quot; value=&quot;Slide 10&quot;/&gt;&lt;property id=&quot;20307&quot; value=&quot;327&quot;/&gt;&lt;/object&gt;&lt;object type=&quot;3&quot; unique_id=&quot;10014&quot;&gt;&lt;property id=&quot;20148&quot; value=&quot;5&quot;/&gt;&lt;property id=&quot;20300&quot; value=&quot;Slide 11&quot;/&gt;&lt;property id=&quot;20307&quot; value=&quot;318&quot;/&gt;&lt;/object&gt;&lt;object type=&quot;3&quot; unique_id=&quot;10015&quot;&gt;&lt;property id=&quot;20148&quot; value=&quot;5&quot;/&gt;&lt;property id=&quot;20300&quot; value=&quot;Slide 12&quot;/&gt;&lt;property id=&quot;20307&quot; value=&quot;321&quot;/&gt;&lt;/object&gt;&lt;object type=&quot;3&quot; unique_id=&quot;10016&quot;&gt;&lt;property id=&quot;20148&quot; value=&quot;5&quot;/&gt;&lt;property id=&quot;20300&quot; value=&quot;Slide 13&quot;/&gt;&lt;property id=&quot;20307&quot; value=&quot;295&quot;/&gt;&lt;/object&gt;&lt;object type=&quot;3&quot; unique_id=&quot;10017&quot;&gt;&lt;property id=&quot;20148&quot; value=&quot;5&quot;/&gt;&lt;property id=&quot;20300&quot; value=&quot;Slide 14&quot;/&gt;&lt;property id=&quot;20307&quot; value=&quot;322&quot;/&gt;&lt;/object&gt;&lt;object type=&quot;3&quot; unique_id=&quot;10018&quot;&gt;&lt;property id=&quot;20148&quot; value=&quot;5&quot;/&gt;&lt;property id=&quot;20300&quot; value=&quot;Slide 15&quot;/&gt;&lt;property id=&quot;20307&quot; value=&quot;324&quot;/&gt;&lt;/object&gt;&lt;object type=&quot;3&quot; unique_id=&quot;10019&quot;&gt;&lt;property id=&quot;20148&quot; value=&quot;5&quot;/&gt;&lt;property id=&quot;20300&quot; value=&quot;Slide 16&quot;/&gt;&lt;property id=&quot;20307&quot; value=&quot;325&quot;/&gt;&lt;/object&gt;&lt;object type=&quot;3&quot; unique_id=&quot;10020&quot;&gt;&lt;property id=&quot;20148&quot; value=&quot;5&quot;/&gt;&lt;property id=&quot;20300&quot; value=&quot;Slide 17&quot;/&gt;&lt;property id=&quot;20307&quot; value=&quot;306&quot;/&gt;&lt;/object&gt;&lt;object type=&quot;3&quot; unique_id=&quot;10021&quot;&gt;&lt;property id=&quot;20148&quot; value=&quot;5&quot;/&gt;&lt;property id=&quot;20300&quot; value=&quot;Slide 18&quot;/&gt;&lt;property id=&quot;20307&quot; value=&quot;356&quot;/&gt;&lt;/object&gt;&lt;object type=&quot;3&quot; unique_id=&quot;10022&quot;&gt;&lt;property id=&quot;20148&quot; value=&quot;5&quot;/&gt;&lt;property id=&quot;20300&quot; value=&quot;Slide 19&quot;/&gt;&lt;property id=&quot;20307&quot; value=&quot;328&quot;/&gt;&lt;/object&gt;&lt;object type=&quot;3&quot; unique_id=&quot;10023&quot;&gt;&lt;property id=&quot;20148&quot; value=&quot;5&quot;/&gt;&lt;property id=&quot;20300&quot; value=&quot;Slide 20&quot;/&gt;&lt;property id=&quot;20307&quot; value=&quot;317&quot;/&gt;&lt;/object&gt;&lt;object type=&quot;3&quot; unique_id=&quot;10024&quot;&gt;&lt;property id=&quot;20148&quot; value=&quot;5&quot;/&gt;&lt;property id=&quot;20300&quot; value=&quot;Slide 21&quot;/&gt;&lt;property id=&quot;20307&quot; value=&quot;329&quot;/&gt;&lt;/object&gt;&lt;object type=&quot;3&quot; unique_id=&quot;10025&quot;&gt;&lt;property id=&quot;20148&quot; value=&quot;5&quot;/&gt;&lt;property id=&quot;20300&quot; value=&quot;Slide 22&quot;/&gt;&lt;property id=&quot;20307&quot; value=&quot;369&quot;/&gt;&lt;/object&gt;&lt;object type=&quot;3&quot; unique_id=&quot;10026&quot;&gt;&lt;property id=&quot;20148&quot; value=&quot;5&quot;/&gt;&lt;property id=&quot;20300&quot; value=&quot;Slide 23&quot;/&gt;&lt;property id=&quot;20307&quot; value=&quot;371&quot;/&gt;&lt;/object&gt;&lt;object type=&quot;3&quot; unique_id=&quot;10027&quot;&gt;&lt;property id=&quot;20148&quot; value=&quot;5&quot;/&gt;&lt;property id=&quot;20300&quot; value=&quot;Slide 24&quot;/&gt;&lt;property id=&quot;20307&quot; value=&quot;372&quot;/&gt;&lt;/object&gt;&lt;object type=&quot;3&quot; unique_id=&quot;10028&quot;&gt;&lt;property id=&quot;20148&quot; value=&quot;5&quot;/&gt;&lt;property id=&quot;20300&quot; value=&quot;Slide 25&quot;/&gt;&lt;property id=&quot;20307&quot; value=&quot;373&quot;/&gt;&lt;/object&gt;&lt;object type=&quot;3&quot; unique_id=&quot;10031&quot;&gt;&lt;property id=&quot;20148&quot; value=&quot;5&quot;/&gt;&lt;property id=&quot;20300&quot; value=&quot;Slide 26 - &amp;quot;DÆn dß &amp;quot;&quot;/&gt;&lt;property id=&quot;20307&quot; value=&quot;308&quot;/&gt;&lt;/object&gt;&lt;object type=&quot;3&quot; unique_id=&quot;10032&quot;&gt;&lt;property id=&quot;20148&quot; value=&quot;5&quot;/&gt;&lt;property id=&quot;20300&quot; value=&quot;Slide 27&quot;/&gt;&lt;property id=&quot;20307&quot; value=&quot;323&quot;/&gt;&lt;/object&gt;&lt;object type=&quot;3&quot; unique_id=&quot;10037&quot;&gt;&lt;property id=&quot;20148&quot; value=&quot;5&quot;/&gt;&lt;property id=&quot;20300&quot; value=&quot;Slide 28&quot;/&gt;&lt;property id=&quot;20307&quot; value=&quot;377&quot;/&gt;&lt;/object&gt;&lt;object type=&quot;3&quot; unique_id=&quot;10038&quot;&gt;&lt;property id=&quot;20148&quot; value=&quot;5&quot;/&gt;&lt;property id=&quot;20300&quot; value=&quot;Slide 29&quot;/&gt;&lt;property id=&quot;20307&quot; value=&quot;378&quot;/&gt;&lt;/object&gt;&lt;object type=&quot;3&quot; unique_id=&quot;10039&quot;&gt;&lt;property id=&quot;20148&quot; value=&quot;5&quot;/&gt;&lt;property id=&quot;20300&quot; value=&quot;Slide 30 - &amp;quot;DÆn dß &amp;quot;&quot;/&gt;&lt;property id=&quot;20307&quot; value=&quot;379&quot;/&gt;&lt;/object&gt;&lt;object type=&quot;3&quot; unique_id=&quot;10040&quot;&gt;&lt;property id=&quot;20148&quot; value=&quot;5&quot;/&gt;&lt;property id=&quot;20300&quot; value=&quot;Slide 31&quot;/&gt;&lt;property id=&quot;20307&quot; value=&quot;3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opos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dg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Glass Lay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4483</TotalTime>
  <Words>2131</Words>
  <Application>Microsoft Office PowerPoint</Application>
  <PresentationFormat>Widescreen</PresentationFormat>
  <Paragraphs>787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Arial</vt:lpstr>
      <vt:lpstr>Calibri Light</vt:lpstr>
      <vt:lpstr>Calibri</vt:lpstr>
      <vt:lpstr>.VnTimeH</vt:lpstr>
      <vt:lpstr>.VnTime</vt:lpstr>
      <vt:lpstr>Times New Roman</vt:lpstr>
      <vt:lpstr>Wingdings</vt:lpstr>
      <vt:lpstr>Proposal</vt:lpstr>
      <vt:lpstr>Default Design</vt:lpstr>
      <vt:lpstr>Edge</vt:lpstr>
      <vt:lpstr>Glass Layers</vt:lpstr>
      <vt:lpstr>Clip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học ở nhà</vt:lpstr>
    </vt:vector>
  </TitlesOfParts>
  <Company>5151554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Thi Bich Phuong</dc:creator>
  <cp:lastModifiedBy>admin</cp:lastModifiedBy>
  <cp:revision>173</cp:revision>
  <dcterms:created xsi:type="dcterms:W3CDTF">2009-01-13T07:47:03Z</dcterms:created>
  <dcterms:modified xsi:type="dcterms:W3CDTF">2022-01-25T05:46:58Z</dcterms:modified>
</cp:coreProperties>
</file>